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82" r:id="rId3"/>
    <p:sldId id="284" r:id="rId4"/>
    <p:sldId id="260" r:id="rId5"/>
    <p:sldId id="261" r:id="rId6"/>
    <p:sldId id="262" r:id="rId7"/>
    <p:sldId id="263" r:id="rId8"/>
    <p:sldId id="265" r:id="rId9"/>
    <p:sldId id="264" r:id="rId10"/>
    <p:sldId id="258" r:id="rId11"/>
    <p:sldId id="266" r:id="rId12"/>
    <p:sldId id="267" r:id="rId13"/>
    <p:sldId id="286" r:id="rId14"/>
    <p:sldId id="285" r:id="rId15"/>
    <p:sldId id="288" r:id="rId16"/>
    <p:sldId id="268" r:id="rId17"/>
    <p:sldId id="271" r:id="rId18"/>
    <p:sldId id="270" r:id="rId19"/>
    <p:sldId id="273" r:id="rId20"/>
    <p:sldId id="287" r:id="rId21"/>
    <p:sldId id="275" r:id="rId22"/>
    <p:sldId id="276" r:id="rId23"/>
    <p:sldId id="277" r:id="rId24"/>
    <p:sldId id="283" r:id="rId25"/>
    <p:sldId id="278" r:id="rId26"/>
    <p:sldId id="279" r:id="rId27"/>
    <p:sldId id="280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6197"/>
  </p:normalViewPr>
  <p:slideViewPr>
    <p:cSldViewPr snapToGrid="0">
      <p:cViewPr>
        <p:scale>
          <a:sx n="100" d="100"/>
          <a:sy n="100" d="100"/>
        </p:scale>
        <p:origin x="144" y="4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29EAA-0327-1642-A85C-47604DE87FB4}" type="datetimeFigureOut">
              <a:rPr lang="en-US" smtClean="0"/>
              <a:t>10/2/23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B329C-5196-EB47-9E4A-B9E781D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56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B329C-5196-EB47-9E4A-B9E781D187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19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your stats caps off for a second. Eigenvectors and eigen values are concepts taken from linear algebra.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B329C-5196-EB47-9E4A-B9E781D187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07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Scaling (in linear algebra) changes the length of 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B329C-5196-EB47-9E4A-B9E781D187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25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Linear transformations MOVE 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B329C-5196-EB47-9E4A-B9E781D187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68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Linear transformations can be applied to many 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B329C-5196-EB47-9E4A-B9E781D187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43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 even to entire grids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B329C-5196-EB47-9E4A-B9E781D187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41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 even to entire grids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B329C-5196-EB47-9E4A-B9E781D187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56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B329C-5196-EB47-9E4A-B9E781D187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3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D4E4F"/>
                </a:solidFill>
                <a:effectLst/>
                <a:latin typeface="Poppins" panose="020B0604020202020204" pitchFamily="34" charset="0"/>
              </a:rPr>
              <a:t>You can imagine a matrix like a gust of wind, an invisible force that produces a visible result. And a gust of wind must blow in a certain direction. The eigenvector tells you the direction the matrix is blowing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B329C-5196-EB47-9E4A-B9E781D187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46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B329C-5196-EB47-9E4A-B9E781D187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372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B329C-5196-EB47-9E4A-B9E781D187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69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B329C-5196-EB47-9E4A-B9E781D187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732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B329C-5196-EB47-9E4A-B9E781D187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232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B329C-5196-EB47-9E4A-B9E781D187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124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B329C-5196-EB47-9E4A-B9E781D187B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78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B329C-5196-EB47-9E4A-B9E781D187B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471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B329C-5196-EB47-9E4A-B9E781D187B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911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B329C-5196-EB47-9E4A-B9E781D187B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903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B329C-5196-EB47-9E4A-B9E781D187B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741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B329C-5196-EB47-9E4A-B9E781D187B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196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B329C-5196-EB47-9E4A-B9E781D187B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56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B329C-5196-EB47-9E4A-B9E781D187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25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B329C-5196-EB47-9E4A-B9E781D187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66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B329C-5196-EB47-9E4A-B9E781D187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01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B329C-5196-EB47-9E4A-B9E781D187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61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Briefly introduce variance explained and scree plots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B329C-5196-EB47-9E4A-B9E781D187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32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loadings and what they mean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B329C-5196-EB47-9E4A-B9E781D187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4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B329C-5196-EB47-9E4A-B9E781D187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9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9467E-5919-09DC-C1D6-56788C5CE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26B02-D58F-81FA-22E4-C90884F23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8BDBA-D929-2725-E4B4-146C1F8A2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1C1D-1A91-9A41-9ACD-DF453483DAF3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15513-3921-DCFC-C054-6EA9EBF0C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5F208-980B-1E8A-3D4F-6B9B36B7D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5AFF-F493-C64B-8A75-3E528BF2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15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BF90C-11A2-4BF4-74AB-D01FD0514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92FD8-6D30-43B2-5E15-1EB1D5DB9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93D0-C063-C5C5-6786-6C2CC34C5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1C1D-1A91-9A41-9ACD-DF453483DAF3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A6A94-6AA7-5B55-7652-3F293AEB9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82C87-7AD9-2CB3-CF39-9FB21D461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5AFF-F493-C64B-8A75-3E528BF2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2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401423-E76A-FAAF-8D39-E2C0CFD11F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0BFF18-B4AC-79B4-3EB5-6994E9244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F4E71-846C-10C2-CB6F-97B1414BD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1C1D-1A91-9A41-9ACD-DF453483DAF3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7E3CF-6FCF-29E0-4F98-71E3A9C84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EF188-A383-8597-A087-82815BC5D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5AFF-F493-C64B-8A75-3E528BF2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1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5913F-EBA5-6058-C8BD-ADB0DD05C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26BE4-D207-85F3-E5B2-7881732BB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A4F1B-C65F-D5F8-E72B-A81E9C793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1C1D-1A91-9A41-9ACD-DF453483DAF3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6E65B-0966-F3DA-2A7E-2777CBD9D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69241-B54E-3322-B2DC-0511D0689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5AFF-F493-C64B-8A75-3E528BF2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2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0DC5F-81F6-B646-7192-0023DDB9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08191-EE5D-13B8-DC3A-753A99F62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E2E98-C029-1BBC-31F2-F1124BDAD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1C1D-1A91-9A41-9ACD-DF453483DAF3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972E1-45CF-24AD-C39D-FF1F016F9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C2488-1DA8-CFF4-3D69-89D5D0F42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5AFF-F493-C64B-8A75-3E528BF2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4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F4270-8174-22E4-B7B4-9DC6898F5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B3A09-D4B0-0DFF-1A25-2D10C3565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CF2520-AF7E-4756-1B0A-6AACCE864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950D4-B37A-02A6-713B-60B500B57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1C1D-1A91-9A41-9ACD-DF453483DAF3}" type="datetimeFigureOut">
              <a:rPr lang="en-US" smtClean="0"/>
              <a:t>10/2/23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7B9D4-6748-5E95-EDD3-82EE8AA22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BBD574-9493-E9E4-C0FA-B71C9879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5AFF-F493-C64B-8A75-3E528BF2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2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C858C-9922-CDFA-9E44-8950F3C5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F9F6F-B914-0817-DACD-2B3F25359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D9686-69FC-3223-ACE2-5E910D7DE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50CDC7-59E2-B07E-CEF4-B966C01EA6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D7033-2FA4-37A1-FAAA-FE372B9924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46E09-05CF-0B16-6D43-24D126BF5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1C1D-1A91-9A41-9ACD-DF453483DAF3}" type="datetimeFigureOut">
              <a:rPr lang="en-US" smtClean="0"/>
              <a:t>10/2/23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EAFB6F-8AD2-B719-0A71-882F3586A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1BF079-A6F5-A67F-3A06-E15F44433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5AFF-F493-C64B-8A75-3E528BF2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6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B4AEE-6AE4-6F30-5364-D8999F217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9C46FB-75C1-9E22-0CC4-B16FBD213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1C1D-1A91-9A41-9ACD-DF453483DAF3}" type="datetimeFigureOut">
              <a:rPr lang="en-US" smtClean="0"/>
              <a:t>10/2/23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7E6B9-6AF7-57EF-6788-975DB0288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F3F9E-B62D-2234-2114-033FA0EB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5AFF-F493-C64B-8A75-3E528BF2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89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F80DAF-5235-5871-18DF-A81554B0D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1C1D-1A91-9A41-9ACD-DF453483DAF3}" type="datetimeFigureOut">
              <a:rPr lang="en-US" smtClean="0"/>
              <a:t>10/2/23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E8EE58-D457-5210-445D-907949510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19435-A5CA-86C0-4255-30F02A5B9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5AFF-F493-C64B-8A75-3E528BF2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0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DDC48-51DC-0103-BE1B-7F25CB0BB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34951-0BC3-820F-DEC8-890B46656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B8746E-C925-E596-5AF9-164557EA1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2C812D-2A95-30FF-886E-6D65B6CF9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1C1D-1A91-9A41-9ACD-DF453483DAF3}" type="datetimeFigureOut">
              <a:rPr lang="en-US" smtClean="0"/>
              <a:t>10/2/23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5E694-B84C-83CC-F116-EBD392424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63E53-A836-942C-213B-1DE6CAFF7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5AFF-F493-C64B-8A75-3E528BF2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41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63E2-32E3-2F80-1CB6-FDFE352B0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F67A55-96BD-FD57-602E-C976A61DA5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4E88F3-0B87-1F21-420D-37FC514A8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C2FA1-1242-0907-74FC-937547CD5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1C1D-1A91-9A41-9ACD-DF453483DAF3}" type="datetimeFigureOut">
              <a:rPr lang="en-US" smtClean="0"/>
              <a:t>10/2/23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93391-83B8-00F6-51CF-86B10386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A189D-D5D1-D524-C87C-DDA75D628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5AFF-F493-C64B-8A75-3E528BF2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4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F61A3C-ED2B-B3BD-3CB4-B7F1917E5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645ED-0FE8-7242-0426-1D20C2915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F0ABE-5AE1-A6A7-E017-F11526B470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91C1D-1A91-9A41-9ACD-DF453483DAF3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072C6-B3CE-8DD7-88BA-87E9BF1056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93BF3-FB33-6E7B-A092-881CB369E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D5AFF-F493-C64B-8A75-3E528BF2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5h3G4vKCiFE?feature=oembed" TargetMode="Externa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7A81-B3D9-FF51-C95D-4DFE82DA87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Eigen… do we need this?</a:t>
            </a:r>
          </a:p>
        </p:txBody>
      </p:sp>
    </p:spTree>
    <p:extLst>
      <p:ext uri="{BB962C8B-B14F-4D97-AF65-F5344CB8AC3E}">
        <p14:creationId xmlns:p14="http://schemas.microsoft.com/office/powerpoint/2010/main" val="219728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2F57BC04-DECE-B135-834F-F3B677CA9D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92923" y="786539"/>
            <a:ext cx="6606153" cy="5284922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8B5A7C2-2A10-1100-3932-531C6DC0E4F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92924" y="786539"/>
            <a:ext cx="6606152" cy="528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2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4BED62-62FE-6665-CDC2-427BBAD0725D}"/>
                  </a:ext>
                </a:extLst>
              </p:cNvPr>
              <p:cNvSpPr txBox="1"/>
              <p:nvPr/>
            </p:nvSpPr>
            <p:spPr>
              <a:xfrm>
                <a:off x="1858959" y="2172494"/>
                <a:ext cx="591251" cy="879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4BED62-62FE-6665-CDC2-427BBAD07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959" y="2172494"/>
                <a:ext cx="591251" cy="879728"/>
              </a:xfrm>
              <a:prstGeom prst="rect">
                <a:avLst/>
              </a:prstGeom>
              <a:blipFill>
                <a:blip r:embed="rId3"/>
                <a:stretch>
                  <a:fillRect t="-2817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FECEC5A1-094D-BA0A-3C69-29E1BA35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Some linear algebra: scaling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14A82E-D2EE-230B-B656-39FF6D79BD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/>
        </p:blipFill>
        <p:spPr>
          <a:xfrm>
            <a:off x="1143000" y="2172494"/>
            <a:ext cx="4572000" cy="36576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322048-1F45-DB9B-3D10-6DD8F04F0ECF}"/>
              </a:ext>
            </a:extLst>
          </p:cNvPr>
          <p:cNvSpPr txBox="1"/>
          <p:nvPr/>
        </p:nvSpPr>
        <p:spPr>
          <a:xfrm>
            <a:off x="2122876" y="56937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B6DBF5-C03F-5940-DA2F-8862A9A66B8B}"/>
              </a:ext>
            </a:extLst>
          </p:cNvPr>
          <p:cNvSpPr txBox="1"/>
          <p:nvPr/>
        </p:nvSpPr>
        <p:spPr>
          <a:xfrm>
            <a:off x="2896775" y="56937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9DE38C-BA4C-40C1-7799-969A628DD9A2}"/>
              </a:ext>
            </a:extLst>
          </p:cNvPr>
          <p:cNvSpPr txBox="1"/>
          <p:nvPr/>
        </p:nvSpPr>
        <p:spPr>
          <a:xfrm>
            <a:off x="3668272" y="56937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6225A4-11F1-3B39-1E2C-718FA5EC1E62}"/>
              </a:ext>
            </a:extLst>
          </p:cNvPr>
          <p:cNvSpPr txBox="1"/>
          <p:nvPr/>
        </p:nvSpPr>
        <p:spPr>
          <a:xfrm>
            <a:off x="4442171" y="56937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4BF82B-08A6-F78D-0B07-E6B1D5E3EC2D}"/>
              </a:ext>
            </a:extLst>
          </p:cNvPr>
          <p:cNvSpPr txBox="1"/>
          <p:nvPr/>
        </p:nvSpPr>
        <p:spPr>
          <a:xfrm>
            <a:off x="5214804" y="56937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8FE50E-B3BB-794E-90FB-F56C00548894}"/>
              </a:ext>
            </a:extLst>
          </p:cNvPr>
          <p:cNvSpPr txBox="1"/>
          <p:nvPr/>
        </p:nvSpPr>
        <p:spPr>
          <a:xfrm>
            <a:off x="1352521" y="569369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20A990-0D75-188B-A726-D8B87BACF235}"/>
              </a:ext>
            </a:extLst>
          </p:cNvPr>
          <p:cNvSpPr txBox="1"/>
          <p:nvPr/>
        </p:nvSpPr>
        <p:spPr>
          <a:xfrm>
            <a:off x="947583" y="529999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079ECD-8B62-17DD-842C-612E5DBB8191}"/>
              </a:ext>
            </a:extLst>
          </p:cNvPr>
          <p:cNvSpPr txBox="1"/>
          <p:nvPr/>
        </p:nvSpPr>
        <p:spPr>
          <a:xfrm>
            <a:off x="947583" y="469390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DB94F0-4AEC-481C-04FF-7B61FC68AD84}"/>
              </a:ext>
            </a:extLst>
          </p:cNvPr>
          <p:cNvSpPr txBox="1"/>
          <p:nvPr/>
        </p:nvSpPr>
        <p:spPr>
          <a:xfrm>
            <a:off x="947583" y="409238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0A6937-7ECC-1876-51E0-B3497DFECBCD}"/>
              </a:ext>
            </a:extLst>
          </p:cNvPr>
          <p:cNvSpPr txBox="1"/>
          <p:nvPr/>
        </p:nvSpPr>
        <p:spPr>
          <a:xfrm>
            <a:off x="947583" y="348596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FC6EB1-222E-36E6-0B3A-98CAC213E80E}"/>
              </a:ext>
            </a:extLst>
          </p:cNvPr>
          <p:cNvSpPr txBox="1"/>
          <p:nvPr/>
        </p:nvSpPr>
        <p:spPr>
          <a:xfrm>
            <a:off x="947583" y="287636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3AC966-5B6E-5198-99D7-8F2B8810AF06}"/>
              </a:ext>
            </a:extLst>
          </p:cNvPr>
          <p:cNvSpPr txBox="1"/>
          <p:nvPr/>
        </p:nvSpPr>
        <p:spPr>
          <a:xfrm>
            <a:off x="947583" y="226848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939B4E7-BE18-AE58-A109-6E15F269F80A}"/>
                  </a:ext>
                </a:extLst>
              </p:cNvPr>
              <p:cNvSpPr txBox="1"/>
              <p:nvPr/>
            </p:nvSpPr>
            <p:spPr>
              <a:xfrm>
                <a:off x="1854856" y="2229809"/>
                <a:ext cx="599459" cy="888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939B4E7-BE18-AE58-A109-6E15F269F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856" y="2229809"/>
                <a:ext cx="599459" cy="888192"/>
              </a:xfrm>
              <a:prstGeom prst="rect">
                <a:avLst/>
              </a:prstGeom>
              <a:blipFill>
                <a:blip r:embed="rId5"/>
                <a:stretch>
                  <a:fillRect b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84AD9705-3F76-B6B4-F3B4-3E8B66736A80}"/>
              </a:ext>
            </a:extLst>
          </p:cNvPr>
          <p:cNvSpPr/>
          <p:nvPr/>
        </p:nvSpPr>
        <p:spPr>
          <a:xfrm>
            <a:off x="1414045" y="4734792"/>
            <a:ext cx="1744996" cy="8625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4DB66D1-6A17-B937-61DC-6B256CE90F87}"/>
              </a:ext>
            </a:extLst>
          </p:cNvPr>
          <p:cNvCxnSpPr>
            <a:cxnSpLocks/>
          </p:cNvCxnSpPr>
          <p:nvPr/>
        </p:nvCxnSpPr>
        <p:spPr>
          <a:xfrm flipV="1">
            <a:off x="1509932" y="4286842"/>
            <a:ext cx="3096911" cy="1213210"/>
          </a:xfrm>
          <a:prstGeom prst="line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1532B8B-ADAC-D029-F1F1-138E61C1CF92}"/>
              </a:ext>
            </a:extLst>
          </p:cNvPr>
          <p:cNvCxnSpPr>
            <a:cxnSpLocks/>
          </p:cNvCxnSpPr>
          <p:nvPr/>
        </p:nvCxnSpPr>
        <p:spPr>
          <a:xfrm flipV="1">
            <a:off x="1514037" y="4893964"/>
            <a:ext cx="1546403" cy="607122"/>
          </a:xfrm>
          <a:prstGeom prst="line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30BF18-09E4-52CD-88D7-1C1DE1908010}"/>
                  </a:ext>
                </a:extLst>
              </p:cNvPr>
              <p:cNvSpPr txBox="1"/>
              <p:nvPr/>
            </p:nvSpPr>
            <p:spPr>
              <a:xfrm>
                <a:off x="2458418" y="2414695"/>
                <a:ext cx="973023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2= 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30BF18-09E4-52CD-88D7-1C1DE1908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418" y="2414695"/>
                <a:ext cx="973023" cy="461665"/>
              </a:xfrm>
              <a:prstGeom prst="rect">
                <a:avLst/>
              </a:prstGeom>
              <a:blipFill>
                <a:blip r:embed="rId6"/>
                <a:stretch>
                  <a:fillRect l="-2564" t="-8108" r="-14103" b="-37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C2A843A-CDD8-BA1A-A1B6-1766173809BA}"/>
                  </a:ext>
                </a:extLst>
              </p:cNvPr>
              <p:cNvSpPr txBox="1"/>
              <p:nvPr/>
            </p:nvSpPr>
            <p:spPr>
              <a:xfrm>
                <a:off x="3331232" y="2172494"/>
                <a:ext cx="591251" cy="8780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C2A843A-CDD8-BA1A-A1B6-176617380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232" y="2172494"/>
                <a:ext cx="591251" cy="878061"/>
              </a:xfrm>
              <a:prstGeom prst="rect">
                <a:avLst/>
              </a:prstGeom>
              <a:blipFill>
                <a:blip r:embed="rId7"/>
                <a:stretch>
                  <a:fillRect t="-1408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9AA48F2-602E-4741-FA1C-439991029080}"/>
                  </a:ext>
                </a:extLst>
              </p:cNvPr>
              <p:cNvSpPr txBox="1"/>
              <p:nvPr/>
            </p:nvSpPr>
            <p:spPr>
              <a:xfrm>
                <a:off x="1999831" y="3233091"/>
                <a:ext cx="1890197" cy="782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× 2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 × 2)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9AA48F2-602E-4741-FA1C-439991029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831" y="3233091"/>
                <a:ext cx="1890197" cy="782265"/>
              </a:xfrm>
              <a:prstGeom prst="rect">
                <a:avLst/>
              </a:prstGeom>
              <a:blipFill>
                <a:blip r:embed="rId8"/>
                <a:stretch>
                  <a:fillRect l="-5333" t="-4762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72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" grpId="0"/>
      <p:bldP spid="8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4" grpId="0"/>
      <p:bldP spid="24" grpId="1"/>
      <p:bldP spid="29" grpId="0" animBg="1"/>
      <p:bldP spid="45" grpId="0"/>
      <p:bldP spid="46" grpId="1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9681837-5BF4-0E9A-3291-070B0C45A21C}"/>
                  </a:ext>
                </a:extLst>
              </p:cNvPr>
              <p:cNvSpPr txBox="1"/>
              <p:nvPr/>
            </p:nvSpPr>
            <p:spPr>
              <a:xfrm>
                <a:off x="7192959" y="2172494"/>
                <a:ext cx="591251" cy="879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9681837-5BF4-0E9A-3291-070B0C45A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959" y="2172494"/>
                <a:ext cx="591251" cy="879728"/>
              </a:xfrm>
              <a:prstGeom prst="rect">
                <a:avLst/>
              </a:prstGeom>
              <a:blipFill>
                <a:blip r:embed="rId3"/>
                <a:stretch>
                  <a:fillRect t="-2817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06920C79-281F-DFC4-54D7-94759B786FD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77000" y="2172494"/>
            <a:ext cx="4572000" cy="365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C55A48-DC9D-8CE2-F64E-6CCA2775BA95}"/>
              </a:ext>
            </a:extLst>
          </p:cNvPr>
          <p:cNvSpPr txBox="1"/>
          <p:nvPr/>
        </p:nvSpPr>
        <p:spPr>
          <a:xfrm>
            <a:off x="7456876" y="56937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E4D3CF-8FDE-1B3A-F585-9D47CAA08E63}"/>
              </a:ext>
            </a:extLst>
          </p:cNvPr>
          <p:cNvSpPr txBox="1"/>
          <p:nvPr/>
        </p:nvSpPr>
        <p:spPr>
          <a:xfrm>
            <a:off x="8230775" y="56937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224D52-1201-2FE1-A80A-0DD44AE9C0EE}"/>
              </a:ext>
            </a:extLst>
          </p:cNvPr>
          <p:cNvSpPr txBox="1"/>
          <p:nvPr/>
        </p:nvSpPr>
        <p:spPr>
          <a:xfrm>
            <a:off x="9002272" y="56937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7014A8-B8B1-68D6-CB6E-27B4D23D3998}"/>
              </a:ext>
            </a:extLst>
          </p:cNvPr>
          <p:cNvSpPr txBox="1"/>
          <p:nvPr/>
        </p:nvSpPr>
        <p:spPr>
          <a:xfrm>
            <a:off x="9776171" y="56937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CA154A-B3F3-BBDF-B4C9-D9B81D155232}"/>
              </a:ext>
            </a:extLst>
          </p:cNvPr>
          <p:cNvSpPr txBox="1"/>
          <p:nvPr/>
        </p:nvSpPr>
        <p:spPr>
          <a:xfrm>
            <a:off x="10548804" y="56937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A750C6-9592-541B-E1AC-C9041D04B55D}"/>
              </a:ext>
            </a:extLst>
          </p:cNvPr>
          <p:cNvSpPr txBox="1"/>
          <p:nvPr/>
        </p:nvSpPr>
        <p:spPr>
          <a:xfrm>
            <a:off x="6686521" y="569369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AEB9CD-F74D-9C7C-52EA-0305F92A1C59}"/>
              </a:ext>
            </a:extLst>
          </p:cNvPr>
          <p:cNvSpPr txBox="1"/>
          <p:nvPr/>
        </p:nvSpPr>
        <p:spPr>
          <a:xfrm>
            <a:off x="6281583" y="529999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36A6DC-58BD-6986-38EB-50A3DBB08792}"/>
              </a:ext>
            </a:extLst>
          </p:cNvPr>
          <p:cNvSpPr txBox="1"/>
          <p:nvPr/>
        </p:nvSpPr>
        <p:spPr>
          <a:xfrm>
            <a:off x="6281583" y="469390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FDFD5D-E865-DCBF-A17A-3A8A8D2E81DC}"/>
              </a:ext>
            </a:extLst>
          </p:cNvPr>
          <p:cNvSpPr txBox="1"/>
          <p:nvPr/>
        </p:nvSpPr>
        <p:spPr>
          <a:xfrm>
            <a:off x="6281583" y="409238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AA2A0B-AE16-6EC1-F9C4-AD7EA8C1691E}"/>
              </a:ext>
            </a:extLst>
          </p:cNvPr>
          <p:cNvSpPr txBox="1"/>
          <p:nvPr/>
        </p:nvSpPr>
        <p:spPr>
          <a:xfrm>
            <a:off x="6281583" y="348596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BC3519-5C56-6531-4C7A-B75964C0105D}"/>
              </a:ext>
            </a:extLst>
          </p:cNvPr>
          <p:cNvSpPr txBox="1"/>
          <p:nvPr/>
        </p:nvSpPr>
        <p:spPr>
          <a:xfrm>
            <a:off x="6281583" y="287636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708B79-A3BA-325B-5ECE-EB371380EBB5}"/>
              </a:ext>
            </a:extLst>
          </p:cNvPr>
          <p:cNvSpPr txBox="1"/>
          <p:nvPr/>
        </p:nvSpPr>
        <p:spPr>
          <a:xfrm>
            <a:off x="6281583" y="226848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B1F7CB6-9510-812A-285F-97714EA7F062}"/>
              </a:ext>
            </a:extLst>
          </p:cNvPr>
          <p:cNvSpPr/>
          <p:nvPr/>
        </p:nvSpPr>
        <p:spPr>
          <a:xfrm>
            <a:off x="6748045" y="4734792"/>
            <a:ext cx="1744996" cy="8625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852DD45-6A17-EEDE-A5A2-32BF0F845D80}"/>
                  </a:ext>
                </a:extLst>
              </p:cNvPr>
              <p:cNvSpPr txBox="1"/>
              <p:nvPr/>
            </p:nvSpPr>
            <p:spPr>
              <a:xfrm>
                <a:off x="7818040" y="2260614"/>
                <a:ext cx="2021836" cy="769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852DD45-6A17-EEDE-A5A2-32BF0F845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040" y="2260614"/>
                <a:ext cx="2021836" cy="769826"/>
              </a:xfrm>
              <a:prstGeom prst="rect">
                <a:avLst/>
              </a:prstGeom>
              <a:blipFill>
                <a:blip r:embed="rId5"/>
                <a:stretch>
                  <a:fillRect l="-1250" t="-1639" r="-6875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A63989A-9592-4AA9-0F9F-F371C677F48E}"/>
                  </a:ext>
                </a:extLst>
              </p:cNvPr>
              <p:cNvSpPr txBox="1"/>
              <p:nvPr/>
            </p:nvSpPr>
            <p:spPr>
              <a:xfrm>
                <a:off x="9869601" y="2172493"/>
                <a:ext cx="591252" cy="879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A63989A-9592-4AA9-0F9F-F371C677F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601" y="2172493"/>
                <a:ext cx="591252" cy="879728"/>
              </a:xfrm>
              <a:prstGeom prst="rect">
                <a:avLst/>
              </a:prstGeom>
              <a:blipFill>
                <a:blip r:embed="rId6"/>
                <a:stretch>
                  <a:fillRect t="-2817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FECEC5A1-094D-BA0A-3C69-29E1BA35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Some linear algebra: linear transformations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14A82E-D2EE-230B-B656-39FF6D79BD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/>
        </p:blipFill>
        <p:spPr>
          <a:xfrm>
            <a:off x="1143000" y="2172494"/>
            <a:ext cx="4572000" cy="36576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322048-1F45-DB9B-3D10-6DD8F04F0ECF}"/>
              </a:ext>
            </a:extLst>
          </p:cNvPr>
          <p:cNvSpPr txBox="1"/>
          <p:nvPr/>
        </p:nvSpPr>
        <p:spPr>
          <a:xfrm>
            <a:off x="2122876" y="56937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B6DBF5-C03F-5940-DA2F-8862A9A66B8B}"/>
              </a:ext>
            </a:extLst>
          </p:cNvPr>
          <p:cNvSpPr txBox="1"/>
          <p:nvPr/>
        </p:nvSpPr>
        <p:spPr>
          <a:xfrm>
            <a:off x="2896775" y="56937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9DE38C-BA4C-40C1-7799-969A628DD9A2}"/>
              </a:ext>
            </a:extLst>
          </p:cNvPr>
          <p:cNvSpPr txBox="1"/>
          <p:nvPr/>
        </p:nvSpPr>
        <p:spPr>
          <a:xfrm>
            <a:off x="3668272" y="56937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6225A4-11F1-3B39-1E2C-718FA5EC1E62}"/>
              </a:ext>
            </a:extLst>
          </p:cNvPr>
          <p:cNvSpPr txBox="1"/>
          <p:nvPr/>
        </p:nvSpPr>
        <p:spPr>
          <a:xfrm>
            <a:off x="4442171" y="56937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4BF82B-08A6-F78D-0B07-E6B1D5E3EC2D}"/>
              </a:ext>
            </a:extLst>
          </p:cNvPr>
          <p:cNvSpPr txBox="1"/>
          <p:nvPr/>
        </p:nvSpPr>
        <p:spPr>
          <a:xfrm>
            <a:off x="5214804" y="56937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8FE50E-B3BB-794E-90FB-F56C00548894}"/>
              </a:ext>
            </a:extLst>
          </p:cNvPr>
          <p:cNvSpPr txBox="1"/>
          <p:nvPr/>
        </p:nvSpPr>
        <p:spPr>
          <a:xfrm>
            <a:off x="1352521" y="569369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20A990-0D75-188B-A726-D8B87BACF235}"/>
              </a:ext>
            </a:extLst>
          </p:cNvPr>
          <p:cNvSpPr txBox="1"/>
          <p:nvPr/>
        </p:nvSpPr>
        <p:spPr>
          <a:xfrm>
            <a:off x="947583" y="529999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079ECD-8B62-17DD-842C-612E5DBB8191}"/>
              </a:ext>
            </a:extLst>
          </p:cNvPr>
          <p:cNvSpPr txBox="1"/>
          <p:nvPr/>
        </p:nvSpPr>
        <p:spPr>
          <a:xfrm>
            <a:off x="947583" y="469390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DB94F0-4AEC-481C-04FF-7B61FC68AD84}"/>
              </a:ext>
            </a:extLst>
          </p:cNvPr>
          <p:cNvSpPr txBox="1"/>
          <p:nvPr/>
        </p:nvSpPr>
        <p:spPr>
          <a:xfrm>
            <a:off x="947583" y="409238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0A6937-7ECC-1876-51E0-B3497DFECBCD}"/>
              </a:ext>
            </a:extLst>
          </p:cNvPr>
          <p:cNvSpPr txBox="1"/>
          <p:nvPr/>
        </p:nvSpPr>
        <p:spPr>
          <a:xfrm>
            <a:off x="947583" y="348596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FC6EB1-222E-36E6-0B3A-98CAC213E80E}"/>
              </a:ext>
            </a:extLst>
          </p:cNvPr>
          <p:cNvSpPr txBox="1"/>
          <p:nvPr/>
        </p:nvSpPr>
        <p:spPr>
          <a:xfrm>
            <a:off x="947583" y="287636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4BED62-62FE-6665-CDC2-427BBAD0725D}"/>
                  </a:ext>
                </a:extLst>
              </p:cNvPr>
              <p:cNvSpPr txBox="1"/>
              <p:nvPr/>
            </p:nvSpPr>
            <p:spPr>
              <a:xfrm>
                <a:off x="1858959" y="2172494"/>
                <a:ext cx="591251" cy="879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4BED62-62FE-6665-CDC2-427BBAD07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959" y="2172494"/>
                <a:ext cx="591251" cy="879728"/>
              </a:xfrm>
              <a:prstGeom prst="rect">
                <a:avLst/>
              </a:prstGeom>
              <a:blipFill>
                <a:blip r:embed="rId3"/>
                <a:stretch>
                  <a:fillRect t="-2817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5E3AC966-5B6E-5198-99D7-8F2B8810AF06}"/>
              </a:ext>
            </a:extLst>
          </p:cNvPr>
          <p:cNvSpPr txBox="1"/>
          <p:nvPr/>
        </p:nvSpPr>
        <p:spPr>
          <a:xfrm>
            <a:off x="947583" y="226848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AD9705-3F76-B6B4-F3B4-3E8B66736A80}"/>
              </a:ext>
            </a:extLst>
          </p:cNvPr>
          <p:cNvSpPr/>
          <p:nvPr/>
        </p:nvSpPr>
        <p:spPr>
          <a:xfrm>
            <a:off x="1414045" y="4734792"/>
            <a:ext cx="1744996" cy="8625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4DB66D1-6A17-B937-61DC-6B256CE90F87}"/>
              </a:ext>
            </a:extLst>
          </p:cNvPr>
          <p:cNvCxnSpPr>
            <a:cxnSpLocks/>
          </p:cNvCxnSpPr>
          <p:nvPr/>
        </p:nvCxnSpPr>
        <p:spPr>
          <a:xfrm flipV="1">
            <a:off x="1509932" y="4286842"/>
            <a:ext cx="3096911" cy="1213210"/>
          </a:xfrm>
          <a:prstGeom prst="line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30BF18-09E4-52CD-88D7-1C1DE1908010}"/>
                  </a:ext>
                </a:extLst>
              </p:cNvPr>
              <p:cNvSpPr txBox="1"/>
              <p:nvPr/>
            </p:nvSpPr>
            <p:spPr>
              <a:xfrm>
                <a:off x="2458418" y="2414695"/>
                <a:ext cx="973023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2= 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30BF18-09E4-52CD-88D7-1C1DE1908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418" y="2414695"/>
                <a:ext cx="973023" cy="461665"/>
              </a:xfrm>
              <a:prstGeom prst="rect">
                <a:avLst/>
              </a:prstGeom>
              <a:blipFill>
                <a:blip r:embed="rId7"/>
                <a:stretch>
                  <a:fillRect l="-2564" t="-8108" r="-14103" b="-37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C2A843A-CDD8-BA1A-A1B6-1766173809BA}"/>
                  </a:ext>
                </a:extLst>
              </p:cNvPr>
              <p:cNvSpPr txBox="1"/>
              <p:nvPr/>
            </p:nvSpPr>
            <p:spPr>
              <a:xfrm>
                <a:off x="3331232" y="2172494"/>
                <a:ext cx="591251" cy="8780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C2A843A-CDD8-BA1A-A1B6-176617380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232" y="2172494"/>
                <a:ext cx="591251" cy="878061"/>
              </a:xfrm>
              <a:prstGeom prst="rect">
                <a:avLst/>
              </a:prstGeom>
              <a:blipFill>
                <a:blip r:embed="rId8"/>
                <a:stretch>
                  <a:fillRect t="-1408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6804B99-AF4C-843A-5790-DA719C3A908D}"/>
              </a:ext>
            </a:extLst>
          </p:cNvPr>
          <p:cNvCxnSpPr>
            <a:cxnSpLocks/>
          </p:cNvCxnSpPr>
          <p:nvPr/>
        </p:nvCxnSpPr>
        <p:spPr>
          <a:xfrm flipV="1">
            <a:off x="6847341" y="4888328"/>
            <a:ext cx="1546403" cy="607122"/>
          </a:xfrm>
          <a:prstGeom prst="line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BFF57D3-54FF-B1B2-EDC3-C8FF1D8069C1}"/>
              </a:ext>
            </a:extLst>
          </p:cNvPr>
          <p:cNvCxnSpPr>
            <a:cxnSpLocks/>
          </p:cNvCxnSpPr>
          <p:nvPr/>
        </p:nvCxnSpPr>
        <p:spPr>
          <a:xfrm flipV="1">
            <a:off x="6847340" y="4888328"/>
            <a:ext cx="2338701" cy="607122"/>
          </a:xfrm>
          <a:prstGeom prst="line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3FA35CF-8F54-B1C6-4454-6D839BBCCD48}"/>
              </a:ext>
            </a:extLst>
          </p:cNvPr>
          <p:cNvCxnSpPr>
            <a:cxnSpLocks/>
          </p:cNvCxnSpPr>
          <p:nvPr/>
        </p:nvCxnSpPr>
        <p:spPr>
          <a:xfrm flipV="1">
            <a:off x="6847341" y="4888328"/>
            <a:ext cx="1546403" cy="607122"/>
          </a:xfrm>
          <a:prstGeom prst="line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886100A-5375-EC6C-E9D4-C59F19C13542}"/>
                  </a:ext>
                </a:extLst>
              </p:cNvPr>
              <p:cNvSpPr txBox="1"/>
              <p:nvPr/>
            </p:nvSpPr>
            <p:spPr>
              <a:xfrm>
                <a:off x="7226052" y="3233091"/>
                <a:ext cx="3205813" cy="782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 1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× 1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 0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+(1 × 1)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886100A-5375-EC6C-E9D4-C59F19C13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052" y="3233091"/>
                <a:ext cx="3205813" cy="782265"/>
              </a:xfrm>
              <a:prstGeom prst="rect">
                <a:avLst/>
              </a:prstGeom>
              <a:blipFill>
                <a:blip r:embed="rId9"/>
                <a:stretch>
                  <a:fillRect t="-4762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BC26796-FE2E-A829-9E9C-359DD0EF6CBE}"/>
                  </a:ext>
                </a:extLst>
              </p:cNvPr>
              <p:cNvSpPr txBox="1"/>
              <p:nvPr/>
            </p:nvSpPr>
            <p:spPr>
              <a:xfrm>
                <a:off x="1999831" y="3233091"/>
                <a:ext cx="1890197" cy="782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× 2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 × 2)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BC26796-FE2E-A829-9E9C-359DD0EF6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831" y="3233091"/>
                <a:ext cx="1890197" cy="782265"/>
              </a:xfrm>
              <a:prstGeom prst="rect">
                <a:avLst/>
              </a:prstGeom>
              <a:blipFill>
                <a:blip r:embed="rId10"/>
                <a:stretch>
                  <a:fillRect l="-5333" t="-4762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" grpId="0"/>
      <p:bldP spid="6" grpId="0"/>
      <p:bldP spid="11" grpId="0"/>
      <p:bldP spid="21" grpId="0"/>
      <p:bldP spid="22" grpId="0"/>
      <p:bldP spid="23" grpId="0"/>
      <p:bldP spid="26" grpId="0"/>
      <p:bldP spid="28" grpId="0"/>
      <p:bldP spid="30" grpId="0"/>
      <p:bldP spid="31" grpId="0"/>
      <p:bldP spid="32" grpId="0"/>
      <p:bldP spid="33" grpId="0"/>
      <p:bldP spid="36" grpId="0" animBg="1"/>
      <p:bldP spid="38" grpId="0"/>
      <p:bldP spid="3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0DB173E9-2566-C8E2-65E4-30953F0E3D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77000" y="2172494"/>
            <a:ext cx="4572000" cy="3657600"/>
          </a:xfrm>
          <a:prstGeom prst="rect">
            <a:avLst/>
          </a:prstGeom>
        </p:spPr>
      </p:pic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7AA15F1E-80CB-E153-1339-197C129CB4FC}"/>
              </a:ext>
            </a:extLst>
          </p:cNvPr>
          <p:cNvCxnSpPr>
            <a:cxnSpLocks/>
          </p:cNvCxnSpPr>
          <p:nvPr/>
        </p:nvCxnSpPr>
        <p:spPr>
          <a:xfrm>
            <a:off x="8799698" y="3977872"/>
            <a:ext cx="903771" cy="650651"/>
          </a:xfrm>
          <a:prstGeom prst="line">
            <a:avLst/>
          </a:prstGeom>
          <a:ln w="5715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3213072-EC59-4794-6873-CA471A4A2B9D}"/>
              </a:ext>
            </a:extLst>
          </p:cNvPr>
          <p:cNvSpPr txBox="1"/>
          <p:nvPr/>
        </p:nvSpPr>
        <p:spPr>
          <a:xfrm>
            <a:off x="7501326" y="5693789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14DB4B-618D-3D82-CB42-6C2471AAF263}"/>
              </a:ext>
            </a:extLst>
          </p:cNvPr>
          <p:cNvSpPr txBox="1"/>
          <p:nvPr/>
        </p:nvSpPr>
        <p:spPr>
          <a:xfrm>
            <a:off x="9478522" y="5693789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EF8A3A-E0F5-E3DE-FACD-DEDC81E6F009}"/>
              </a:ext>
            </a:extLst>
          </p:cNvPr>
          <p:cNvSpPr txBox="1"/>
          <p:nvPr/>
        </p:nvSpPr>
        <p:spPr>
          <a:xfrm>
            <a:off x="10548804" y="56937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72D9EC2-0169-E176-6DEE-EF9DA752A248}"/>
              </a:ext>
            </a:extLst>
          </p:cNvPr>
          <p:cNvSpPr txBox="1"/>
          <p:nvPr/>
        </p:nvSpPr>
        <p:spPr>
          <a:xfrm>
            <a:off x="6642071" y="5693697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7A9A4B-ECC7-BBE5-75C2-95740EC1F330}"/>
              </a:ext>
            </a:extLst>
          </p:cNvPr>
          <p:cNvSpPr txBox="1"/>
          <p:nvPr/>
        </p:nvSpPr>
        <p:spPr>
          <a:xfrm>
            <a:off x="6188508" y="5299997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5FD7415-760F-0A9C-CB95-869C9EFC5469}"/>
              </a:ext>
            </a:extLst>
          </p:cNvPr>
          <p:cNvSpPr txBox="1"/>
          <p:nvPr/>
        </p:nvSpPr>
        <p:spPr>
          <a:xfrm>
            <a:off x="5972239" y="4537206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E83CA32-EC01-C051-FAFA-CDCF950187E5}"/>
              </a:ext>
            </a:extLst>
          </p:cNvPr>
          <p:cNvSpPr txBox="1"/>
          <p:nvPr/>
        </p:nvSpPr>
        <p:spPr>
          <a:xfrm>
            <a:off x="6269113" y="37848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D4D223A-AC9D-E2BD-ACC9-B80B6DD9B4E7}"/>
              </a:ext>
            </a:extLst>
          </p:cNvPr>
          <p:cNvSpPr txBox="1"/>
          <p:nvPr/>
        </p:nvSpPr>
        <p:spPr>
          <a:xfrm>
            <a:off x="6062505" y="3024239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924A2E1-AEAA-36B9-024C-0EE1014A28BF}"/>
              </a:ext>
            </a:extLst>
          </p:cNvPr>
          <p:cNvSpPr txBox="1"/>
          <p:nvPr/>
        </p:nvSpPr>
        <p:spPr>
          <a:xfrm>
            <a:off x="6270633" y="226848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CEC5A1-094D-BA0A-3C69-29E1BA35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Some linear algebra: linear transformations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14A82E-D2EE-230B-B656-39FF6D79BD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1143000" y="2172494"/>
            <a:ext cx="4572000" cy="36576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322048-1F45-DB9B-3D10-6DD8F04F0ECF}"/>
              </a:ext>
            </a:extLst>
          </p:cNvPr>
          <p:cNvSpPr txBox="1"/>
          <p:nvPr/>
        </p:nvSpPr>
        <p:spPr>
          <a:xfrm>
            <a:off x="2167326" y="5693789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B6DBF5-C03F-5940-DA2F-8862A9A66B8B}"/>
              </a:ext>
            </a:extLst>
          </p:cNvPr>
          <p:cNvSpPr txBox="1"/>
          <p:nvPr/>
        </p:nvSpPr>
        <p:spPr>
          <a:xfrm>
            <a:off x="3284125" y="56937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9DE38C-BA4C-40C1-7799-969A628DD9A2}"/>
              </a:ext>
            </a:extLst>
          </p:cNvPr>
          <p:cNvSpPr txBox="1"/>
          <p:nvPr/>
        </p:nvSpPr>
        <p:spPr>
          <a:xfrm>
            <a:off x="4144522" y="5693789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4BF82B-08A6-F78D-0B07-E6B1D5E3EC2D}"/>
              </a:ext>
            </a:extLst>
          </p:cNvPr>
          <p:cNvSpPr txBox="1"/>
          <p:nvPr/>
        </p:nvSpPr>
        <p:spPr>
          <a:xfrm>
            <a:off x="5214804" y="56937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8FE50E-B3BB-794E-90FB-F56C00548894}"/>
              </a:ext>
            </a:extLst>
          </p:cNvPr>
          <p:cNvSpPr txBox="1"/>
          <p:nvPr/>
        </p:nvSpPr>
        <p:spPr>
          <a:xfrm>
            <a:off x="1308071" y="5693697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20A990-0D75-188B-A726-D8B87BACF235}"/>
              </a:ext>
            </a:extLst>
          </p:cNvPr>
          <p:cNvSpPr txBox="1"/>
          <p:nvPr/>
        </p:nvSpPr>
        <p:spPr>
          <a:xfrm>
            <a:off x="854508" y="5299997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DB94F0-4AEC-481C-04FF-7B61FC68AD84}"/>
              </a:ext>
            </a:extLst>
          </p:cNvPr>
          <p:cNvSpPr txBox="1"/>
          <p:nvPr/>
        </p:nvSpPr>
        <p:spPr>
          <a:xfrm>
            <a:off x="638239" y="4537206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0A6937-7ECC-1876-51E0-B3497DFECBCD}"/>
              </a:ext>
            </a:extLst>
          </p:cNvPr>
          <p:cNvSpPr txBox="1"/>
          <p:nvPr/>
        </p:nvSpPr>
        <p:spPr>
          <a:xfrm>
            <a:off x="935113" y="37848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FC6EB1-222E-36E6-0B3A-98CAC213E80E}"/>
              </a:ext>
            </a:extLst>
          </p:cNvPr>
          <p:cNvSpPr txBox="1"/>
          <p:nvPr/>
        </p:nvSpPr>
        <p:spPr>
          <a:xfrm>
            <a:off x="728505" y="3024239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3AC966-5B6E-5198-99D7-8F2B8810AF06}"/>
              </a:ext>
            </a:extLst>
          </p:cNvPr>
          <p:cNvSpPr txBox="1"/>
          <p:nvPr/>
        </p:nvSpPr>
        <p:spPr>
          <a:xfrm>
            <a:off x="936633" y="226848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0173F9A-1FE0-BF30-D03A-D007A8DA90A5}"/>
                  </a:ext>
                </a:extLst>
              </p:cNvPr>
              <p:cNvSpPr txBox="1"/>
              <p:nvPr/>
            </p:nvSpPr>
            <p:spPr>
              <a:xfrm>
                <a:off x="9790838" y="2172494"/>
                <a:ext cx="1263615" cy="769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0173F9A-1FE0-BF30-D03A-D007A8DA9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0838" y="2172494"/>
                <a:ext cx="1263615" cy="769826"/>
              </a:xfrm>
              <a:prstGeom prst="rect">
                <a:avLst/>
              </a:prstGeom>
              <a:blipFill>
                <a:blip r:embed="rId4"/>
                <a:stretch>
                  <a:fillRect r="-10891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38B914E-0D22-FF2B-98DF-8351E2D07971}"/>
              </a:ext>
            </a:extLst>
          </p:cNvPr>
          <p:cNvCxnSpPr>
            <a:cxnSpLocks/>
          </p:cNvCxnSpPr>
          <p:nvPr/>
        </p:nvCxnSpPr>
        <p:spPr>
          <a:xfrm flipH="1" flipV="1">
            <a:off x="2480072" y="3224294"/>
            <a:ext cx="967720" cy="760575"/>
          </a:xfrm>
          <a:prstGeom prst="line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4CF2C31-F493-6B21-F089-C2EB0F19236E}"/>
              </a:ext>
            </a:extLst>
          </p:cNvPr>
          <p:cNvCxnSpPr>
            <a:cxnSpLocks/>
          </p:cNvCxnSpPr>
          <p:nvPr/>
        </p:nvCxnSpPr>
        <p:spPr>
          <a:xfrm>
            <a:off x="3447792" y="3984869"/>
            <a:ext cx="1930679" cy="1445115"/>
          </a:xfrm>
          <a:prstGeom prst="line">
            <a:avLst/>
          </a:prstGeom>
          <a:ln w="5715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4A06331-9392-8B1C-B6EA-0EE3885A18A9}"/>
              </a:ext>
            </a:extLst>
          </p:cNvPr>
          <p:cNvCxnSpPr>
            <a:cxnSpLocks/>
          </p:cNvCxnSpPr>
          <p:nvPr/>
        </p:nvCxnSpPr>
        <p:spPr>
          <a:xfrm flipH="1">
            <a:off x="2480072" y="3984869"/>
            <a:ext cx="963367" cy="0"/>
          </a:xfrm>
          <a:prstGeom prst="line">
            <a:avLst/>
          </a:prstGeom>
          <a:ln w="5715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240EE30-E292-F249-B0C1-AE287EE865AB}"/>
              </a:ext>
            </a:extLst>
          </p:cNvPr>
          <p:cNvCxnSpPr>
            <a:cxnSpLocks/>
          </p:cNvCxnSpPr>
          <p:nvPr/>
        </p:nvCxnSpPr>
        <p:spPr>
          <a:xfrm flipH="1">
            <a:off x="2480072" y="3984516"/>
            <a:ext cx="963367" cy="0"/>
          </a:xfrm>
          <a:prstGeom prst="line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CE98F43-B165-1050-35CB-2CE562FBCDFB}"/>
              </a:ext>
            </a:extLst>
          </p:cNvPr>
          <p:cNvCxnSpPr>
            <a:cxnSpLocks/>
          </p:cNvCxnSpPr>
          <p:nvPr/>
        </p:nvCxnSpPr>
        <p:spPr>
          <a:xfrm>
            <a:off x="3443439" y="4001294"/>
            <a:ext cx="0" cy="706132"/>
          </a:xfrm>
          <a:prstGeom prst="line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359085D-5934-DB5E-EA91-6846C690558C}"/>
              </a:ext>
            </a:extLst>
          </p:cNvPr>
          <p:cNvCxnSpPr>
            <a:cxnSpLocks/>
          </p:cNvCxnSpPr>
          <p:nvPr/>
        </p:nvCxnSpPr>
        <p:spPr>
          <a:xfrm flipH="1">
            <a:off x="2480072" y="4001294"/>
            <a:ext cx="963367" cy="706132"/>
          </a:xfrm>
          <a:prstGeom prst="line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267BA02-1CC0-AEDB-0F81-C92A75C70924}"/>
              </a:ext>
            </a:extLst>
          </p:cNvPr>
          <p:cNvCxnSpPr>
            <a:cxnSpLocks/>
          </p:cNvCxnSpPr>
          <p:nvPr/>
        </p:nvCxnSpPr>
        <p:spPr>
          <a:xfrm flipV="1">
            <a:off x="3452144" y="2345328"/>
            <a:ext cx="1949437" cy="1631752"/>
          </a:xfrm>
          <a:prstGeom prst="line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623422E-4D6A-E89B-BC74-F5F17656C221}"/>
                  </a:ext>
                </a:extLst>
              </p:cNvPr>
              <p:cNvSpPr txBox="1"/>
              <p:nvPr/>
            </p:nvSpPr>
            <p:spPr>
              <a:xfrm>
                <a:off x="4164447" y="2175507"/>
                <a:ext cx="1550553" cy="766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623422E-4D6A-E89B-BC74-F5F17656C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47" y="2175507"/>
                <a:ext cx="1550553" cy="766813"/>
              </a:xfrm>
              <a:prstGeom prst="rect">
                <a:avLst/>
              </a:prstGeom>
              <a:blipFill>
                <a:blip r:embed="rId5"/>
                <a:stretch>
                  <a:fillRect t="-1639" r="-8871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4601E31-5A8B-899B-F2CE-193EA05C6888}"/>
              </a:ext>
            </a:extLst>
          </p:cNvPr>
          <p:cNvCxnSpPr>
            <a:cxnSpLocks/>
          </p:cNvCxnSpPr>
          <p:nvPr/>
        </p:nvCxnSpPr>
        <p:spPr>
          <a:xfrm flipH="1" flipV="1">
            <a:off x="2480072" y="3224082"/>
            <a:ext cx="963367" cy="760082"/>
          </a:xfrm>
          <a:prstGeom prst="line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9CE8192-1C32-3FAF-7638-5D94328C19E8}"/>
              </a:ext>
            </a:extLst>
          </p:cNvPr>
          <p:cNvCxnSpPr>
            <a:cxnSpLocks/>
          </p:cNvCxnSpPr>
          <p:nvPr/>
        </p:nvCxnSpPr>
        <p:spPr>
          <a:xfrm>
            <a:off x="3446508" y="3977080"/>
            <a:ext cx="1931963" cy="1452904"/>
          </a:xfrm>
          <a:prstGeom prst="line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83B5623-6F02-A012-F791-E95BAB001534}"/>
              </a:ext>
            </a:extLst>
          </p:cNvPr>
          <p:cNvCxnSpPr>
            <a:cxnSpLocks/>
          </p:cNvCxnSpPr>
          <p:nvPr/>
        </p:nvCxnSpPr>
        <p:spPr>
          <a:xfrm flipV="1">
            <a:off x="8771646" y="3219019"/>
            <a:ext cx="768591" cy="760082"/>
          </a:xfrm>
          <a:prstGeom prst="line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08F1F63-6A50-F2F0-7118-BAEB699FB561}"/>
              </a:ext>
            </a:extLst>
          </p:cNvPr>
          <p:cNvCxnSpPr>
            <a:cxnSpLocks/>
          </p:cNvCxnSpPr>
          <p:nvPr/>
        </p:nvCxnSpPr>
        <p:spPr>
          <a:xfrm flipH="1" flipV="1">
            <a:off x="7834842" y="3298039"/>
            <a:ext cx="930136" cy="667781"/>
          </a:xfrm>
          <a:prstGeom prst="line">
            <a:avLst/>
          </a:prstGeom>
          <a:ln w="5715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6CF76FCD-F949-E426-E5F9-621D9F0A3821}"/>
              </a:ext>
            </a:extLst>
          </p:cNvPr>
          <p:cNvCxnSpPr>
            <a:cxnSpLocks/>
          </p:cNvCxnSpPr>
          <p:nvPr/>
        </p:nvCxnSpPr>
        <p:spPr>
          <a:xfrm flipV="1">
            <a:off x="8788383" y="3024239"/>
            <a:ext cx="6591" cy="952841"/>
          </a:xfrm>
          <a:prstGeom prst="line">
            <a:avLst/>
          </a:prstGeom>
          <a:ln w="5715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149A92AB-DF90-B93D-3DC5-A2353A89B8C2}"/>
              </a:ext>
            </a:extLst>
          </p:cNvPr>
          <p:cNvCxnSpPr>
            <a:cxnSpLocks/>
          </p:cNvCxnSpPr>
          <p:nvPr/>
        </p:nvCxnSpPr>
        <p:spPr>
          <a:xfrm flipV="1">
            <a:off x="8794974" y="3302215"/>
            <a:ext cx="2262108" cy="667781"/>
          </a:xfrm>
          <a:prstGeom prst="line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88F85161-0877-7542-7460-6E535F448448}"/>
              </a:ext>
            </a:extLst>
          </p:cNvPr>
          <p:cNvCxnSpPr>
            <a:cxnSpLocks/>
          </p:cNvCxnSpPr>
          <p:nvPr/>
        </p:nvCxnSpPr>
        <p:spPr>
          <a:xfrm>
            <a:off x="8780301" y="3977080"/>
            <a:ext cx="1032197" cy="0"/>
          </a:xfrm>
          <a:prstGeom prst="line">
            <a:avLst/>
          </a:prstGeom>
          <a:ln w="57150">
            <a:solidFill>
              <a:srgbClr val="7030A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D2EDC81-2EAD-B920-0F60-CF7B81FA9044}"/>
              </a:ext>
            </a:extLst>
          </p:cNvPr>
          <p:cNvSpPr txBox="1"/>
          <p:nvPr/>
        </p:nvSpPr>
        <p:spPr>
          <a:xfrm>
            <a:off x="8618125" y="56937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E88CE9C-1E03-79DD-9366-09609DBBECEC}"/>
              </a:ext>
            </a:extLst>
          </p:cNvPr>
          <p:cNvCxnSpPr>
            <a:cxnSpLocks/>
          </p:cNvCxnSpPr>
          <p:nvPr/>
        </p:nvCxnSpPr>
        <p:spPr>
          <a:xfrm flipH="1">
            <a:off x="8784136" y="3974037"/>
            <a:ext cx="1491" cy="752998"/>
          </a:xfrm>
          <a:prstGeom prst="line">
            <a:avLst/>
          </a:prstGeom>
          <a:ln w="5715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53678C3-6405-D893-0DD6-5CBBF5BD1F97}"/>
              </a:ext>
            </a:extLst>
          </p:cNvPr>
          <p:cNvCxnSpPr>
            <a:cxnSpLocks/>
          </p:cNvCxnSpPr>
          <p:nvPr/>
        </p:nvCxnSpPr>
        <p:spPr>
          <a:xfrm>
            <a:off x="8783476" y="3984164"/>
            <a:ext cx="0" cy="735868"/>
          </a:xfrm>
          <a:prstGeom prst="line">
            <a:avLst/>
          </a:prstGeom>
          <a:ln w="5715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120BEC08-FB78-5282-08DA-E67A1B1C3FA0}"/>
              </a:ext>
            </a:extLst>
          </p:cNvPr>
          <p:cNvCxnSpPr>
            <a:cxnSpLocks/>
          </p:cNvCxnSpPr>
          <p:nvPr/>
        </p:nvCxnSpPr>
        <p:spPr>
          <a:xfrm flipV="1">
            <a:off x="8784881" y="3213956"/>
            <a:ext cx="755356" cy="748956"/>
          </a:xfrm>
          <a:prstGeom prst="line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3AEF2B2-9809-8E22-E0DC-6E7992DD569F}"/>
              </a:ext>
            </a:extLst>
          </p:cNvPr>
          <p:cNvCxnSpPr>
            <a:cxnSpLocks/>
          </p:cNvCxnSpPr>
          <p:nvPr/>
        </p:nvCxnSpPr>
        <p:spPr>
          <a:xfrm flipH="1" flipV="1">
            <a:off x="7830924" y="3295131"/>
            <a:ext cx="930136" cy="667781"/>
          </a:xfrm>
          <a:prstGeom prst="line">
            <a:avLst/>
          </a:prstGeom>
          <a:ln w="5715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34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4" grpId="0"/>
      <p:bldP spid="37" grpId="0"/>
      <p:bldP spid="40" grpId="0"/>
      <p:bldP spid="44" grpId="0"/>
      <p:bldP spid="48" grpId="0"/>
      <p:bldP spid="49" grpId="0"/>
      <p:bldP spid="50" grpId="0"/>
      <p:bldP spid="51" grpId="0"/>
      <p:bldP spid="53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4437573A-1497-2B74-548D-7CA29314B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07944"/>
              </p:ext>
            </p:extLst>
          </p:nvPr>
        </p:nvGraphicFramePr>
        <p:xfrm>
          <a:off x="2915702" y="1676117"/>
          <a:ext cx="6143244" cy="4518032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511937">
                  <a:extLst>
                    <a:ext uri="{9D8B030D-6E8A-4147-A177-3AD203B41FA5}">
                      <a16:colId xmlns:a16="http://schemas.microsoft.com/office/drawing/2014/main" val="2203686149"/>
                    </a:ext>
                  </a:extLst>
                </a:gridCol>
                <a:gridCol w="511937">
                  <a:extLst>
                    <a:ext uri="{9D8B030D-6E8A-4147-A177-3AD203B41FA5}">
                      <a16:colId xmlns:a16="http://schemas.microsoft.com/office/drawing/2014/main" val="3303670453"/>
                    </a:ext>
                  </a:extLst>
                </a:gridCol>
                <a:gridCol w="511937">
                  <a:extLst>
                    <a:ext uri="{9D8B030D-6E8A-4147-A177-3AD203B41FA5}">
                      <a16:colId xmlns:a16="http://schemas.microsoft.com/office/drawing/2014/main" val="4189958721"/>
                    </a:ext>
                  </a:extLst>
                </a:gridCol>
                <a:gridCol w="511937">
                  <a:extLst>
                    <a:ext uri="{9D8B030D-6E8A-4147-A177-3AD203B41FA5}">
                      <a16:colId xmlns:a16="http://schemas.microsoft.com/office/drawing/2014/main" val="2355741992"/>
                    </a:ext>
                  </a:extLst>
                </a:gridCol>
                <a:gridCol w="511937">
                  <a:extLst>
                    <a:ext uri="{9D8B030D-6E8A-4147-A177-3AD203B41FA5}">
                      <a16:colId xmlns:a16="http://schemas.microsoft.com/office/drawing/2014/main" val="344518791"/>
                    </a:ext>
                  </a:extLst>
                </a:gridCol>
                <a:gridCol w="511937">
                  <a:extLst>
                    <a:ext uri="{9D8B030D-6E8A-4147-A177-3AD203B41FA5}">
                      <a16:colId xmlns:a16="http://schemas.microsoft.com/office/drawing/2014/main" val="2659038489"/>
                    </a:ext>
                  </a:extLst>
                </a:gridCol>
                <a:gridCol w="511937">
                  <a:extLst>
                    <a:ext uri="{9D8B030D-6E8A-4147-A177-3AD203B41FA5}">
                      <a16:colId xmlns:a16="http://schemas.microsoft.com/office/drawing/2014/main" val="1962937276"/>
                    </a:ext>
                  </a:extLst>
                </a:gridCol>
                <a:gridCol w="511937">
                  <a:extLst>
                    <a:ext uri="{9D8B030D-6E8A-4147-A177-3AD203B41FA5}">
                      <a16:colId xmlns:a16="http://schemas.microsoft.com/office/drawing/2014/main" val="4152730418"/>
                    </a:ext>
                  </a:extLst>
                </a:gridCol>
                <a:gridCol w="511937">
                  <a:extLst>
                    <a:ext uri="{9D8B030D-6E8A-4147-A177-3AD203B41FA5}">
                      <a16:colId xmlns:a16="http://schemas.microsoft.com/office/drawing/2014/main" val="3216053088"/>
                    </a:ext>
                  </a:extLst>
                </a:gridCol>
                <a:gridCol w="511937">
                  <a:extLst>
                    <a:ext uri="{9D8B030D-6E8A-4147-A177-3AD203B41FA5}">
                      <a16:colId xmlns:a16="http://schemas.microsoft.com/office/drawing/2014/main" val="4251112486"/>
                    </a:ext>
                  </a:extLst>
                </a:gridCol>
                <a:gridCol w="511937">
                  <a:extLst>
                    <a:ext uri="{9D8B030D-6E8A-4147-A177-3AD203B41FA5}">
                      <a16:colId xmlns:a16="http://schemas.microsoft.com/office/drawing/2014/main" val="4153582621"/>
                    </a:ext>
                  </a:extLst>
                </a:gridCol>
                <a:gridCol w="511937">
                  <a:extLst>
                    <a:ext uri="{9D8B030D-6E8A-4147-A177-3AD203B41FA5}">
                      <a16:colId xmlns:a16="http://schemas.microsoft.com/office/drawing/2014/main" val="2299827310"/>
                    </a:ext>
                  </a:extLst>
                </a:gridCol>
              </a:tblGrid>
              <a:tr h="56475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086925"/>
                  </a:ext>
                </a:extLst>
              </a:tr>
              <a:tr h="56475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836733"/>
                  </a:ext>
                </a:extLst>
              </a:tr>
              <a:tr h="564754"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931699"/>
                  </a:ext>
                </a:extLst>
              </a:tr>
              <a:tr h="564754"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0863212"/>
                  </a:ext>
                </a:extLst>
              </a:tr>
              <a:tr h="564754"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4607995"/>
                  </a:ext>
                </a:extLst>
              </a:tr>
              <a:tr h="564754"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801186"/>
                  </a:ext>
                </a:extLst>
              </a:tr>
              <a:tr h="564754"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009422"/>
                  </a:ext>
                </a:extLst>
              </a:tr>
              <a:tr h="56475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4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430131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ECEC5A1-094D-BA0A-3C69-29E1BA35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Some linear algebra: linear transformations</a:t>
            </a:r>
          </a:p>
        </p:txBody>
      </p:sp>
      <p:pic>
        <p:nvPicPr>
          <p:cNvPr id="49" name="Content Placeholder 8">
            <a:extLst>
              <a:ext uri="{FF2B5EF4-FFF2-40B4-BE49-F238E27FC236}">
                <a16:creationId xmlns:a16="http://schemas.microsoft.com/office/drawing/2014/main" id="{8E2CCD78-D2D6-02E9-EECC-44E91B7F87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85826" y="2144614"/>
            <a:ext cx="4572000" cy="365760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24275946-2502-9D6C-D255-B09C0DFAE0C5}"/>
              </a:ext>
            </a:extLst>
          </p:cNvPr>
          <p:cNvSpPr txBox="1"/>
          <p:nvPr/>
        </p:nvSpPr>
        <p:spPr>
          <a:xfrm>
            <a:off x="7747745" y="3439551"/>
            <a:ext cx="752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[0, 0]</a:t>
            </a:r>
          </a:p>
        </p:txBody>
      </p:sp>
      <p:sp>
        <p:nvSpPr>
          <p:cNvPr id="56" name="Bent Arrow 55">
            <a:extLst>
              <a:ext uri="{FF2B5EF4-FFF2-40B4-BE49-F238E27FC236}">
                <a16:creationId xmlns:a16="http://schemas.microsoft.com/office/drawing/2014/main" id="{3504355A-5BC2-CD3C-E6CB-D091F6A210FD}"/>
              </a:ext>
            </a:extLst>
          </p:cNvPr>
          <p:cNvSpPr/>
          <p:nvPr/>
        </p:nvSpPr>
        <p:spPr>
          <a:xfrm rot="14225389">
            <a:off x="6459006" y="3194778"/>
            <a:ext cx="774468" cy="170833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476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B3F8CD3-D432-A736-53D5-3539DDE69972}"/>
              </a:ext>
            </a:extLst>
          </p:cNvPr>
          <p:cNvSpPr txBox="1"/>
          <p:nvPr/>
        </p:nvSpPr>
        <p:spPr>
          <a:xfrm>
            <a:off x="3807961" y="4366669"/>
            <a:ext cx="837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[-2, 2]</a:t>
            </a:r>
          </a:p>
        </p:txBody>
      </p:sp>
      <p:sp>
        <p:nvSpPr>
          <p:cNvPr id="60" name="Bent Arrow 59">
            <a:extLst>
              <a:ext uri="{FF2B5EF4-FFF2-40B4-BE49-F238E27FC236}">
                <a16:creationId xmlns:a16="http://schemas.microsoft.com/office/drawing/2014/main" id="{0ACAA289-9EEE-9F6B-8CA6-6631575ACEAF}"/>
              </a:ext>
            </a:extLst>
          </p:cNvPr>
          <p:cNvSpPr/>
          <p:nvPr/>
        </p:nvSpPr>
        <p:spPr>
          <a:xfrm>
            <a:off x="4137491" y="2613518"/>
            <a:ext cx="774468" cy="170833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476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2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 animBg="1"/>
      <p:bldP spid="59" grpId="0"/>
      <p:bldP spid="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CEC5A1-094D-BA0A-3C69-29E1BA35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Some linear algebra: linear transformations</a:t>
            </a:r>
          </a:p>
        </p:txBody>
      </p:sp>
      <p:pic>
        <p:nvPicPr>
          <p:cNvPr id="27" name="Content Placeholder 21">
            <a:extLst>
              <a:ext uri="{FF2B5EF4-FFF2-40B4-BE49-F238E27FC236}">
                <a16:creationId xmlns:a16="http://schemas.microsoft.com/office/drawing/2014/main" id="{139A8F23-086C-A69E-CCA0-FB34933AB4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8355" r="5662"/>
          <a:stretch/>
        </p:blipFill>
        <p:spPr>
          <a:xfrm>
            <a:off x="2979511" y="1690688"/>
            <a:ext cx="6232977" cy="4503457"/>
          </a:xfrm>
        </p:spPr>
      </p:pic>
    </p:spTree>
    <p:extLst>
      <p:ext uri="{BB962C8B-B14F-4D97-AF65-F5344CB8AC3E}">
        <p14:creationId xmlns:p14="http://schemas.microsoft.com/office/powerpoint/2010/main" val="1528780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0DB173E9-2566-C8E2-65E4-30953F0E3D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77000" y="2172494"/>
            <a:ext cx="4572000" cy="3657600"/>
          </a:xfrm>
          <a:prstGeom prst="rect">
            <a:avLst/>
          </a:prstGeom>
        </p:spPr>
      </p:pic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7AA15F1E-80CB-E153-1339-197C129CB4FC}"/>
              </a:ext>
            </a:extLst>
          </p:cNvPr>
          <p:cNvCxnSpPr>
            <a:cxnSpLocks/>
          </p:cNvCxnSpPr>
          <p:nvPr/>
        </p:nvCxnSpPr>
        <p:spPr>
          <a:xfrm>
            <a:off x="8799698" y="3977872"/>
            <a:ext cx="903771" cy="650651"/>
          </a:xfrm>
          <a:prstGeom prst="line">
            <a:avLst/>
          </a:prstGeom>
          <a:ln w="5715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3213072-EC59-4794-6873-CA471A4A2B9D}"/>
              </a:ext>
            </a:extLst>
          </p:cNvPr>
          <p:cNvSpPr txBox="1"/>
          <p:nvPr/>
        </p:nvSpPr>
        <p:spPr>
          <a:xfrm>
            <a:off x="7501326" y="5693789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14DB4B-618D-3D82-CB42-6C2471AAF263}"/>
              </a:ext>
            </a:extLst>
          </p:cNvPr>
          <p:cNvSpPr txBox="1"/>
          <p:nvPr/>
        </p:nvSpPr>
        <p:spPr>
          <a:xfrm>
            <a:off x="9478522" y="5693789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EF8A3A-E0F5-E3DE-FACD-DEDC81E6F009}"/>
              </a:ext>
            </a:extLst>
          </p:cNvPr>
          <p:cNvSpPr txBox="1"/>
          <p:nvPr/>
        </p:nvSpPr>
        <p:spPr>
          <a:xfrm>
            <a:off x="10548804" y="56937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72D9EC2-0169-E176-6DEE-EF9DA752A248}"/>
              </a:ext>
            </a:extLst>
          </p:cNvPr>
          <p:cNvSpPr txBox="1"/>
          <p:nvPr/>
        </p:nvSpPr>
        <p:spPr>
          <a:xfrm>
            <a:off x="6642071" y="5693697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7A9A4B-ECC7-BBE5-75C2-95740EC1F330}"/>
              </a:ext>
            </a:extLst>
          </p:cNvPr>
          <p:cNvSpPr txBox="1"/>
          <p:nvPr/>
        </p:nvSpPr>
        <p:spPr>
          <a:xfrm>
            <a:off x="6188508" y="5299997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5FD7415-760F-0A9C-CB95-869C9EFC5469}"/>
              </a:ext>
            </a:extLst>
          </p:cNvPr>
          <p:cNvSpPr txBox="1"/>
          <p:nvPr/>
        </p:nvSpPr>
        <p:spPr>
          <a:xfrm>
            <a:off x="5972239" y="4537206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E83CA32-EC01-C051-FAFA-CDCF950187E5}"/>
              </a:ext>
            </a:extLst>
          </p:cNvPr>
          <p:cNvSpPr txBox="1"/>
          <p:nvPr/>
        </p:nvSpPr>
        <p:spPr>
          <a:xfrm>
            <a:off x="6269113" y="37848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D4D223A-AC9D-E2BD-ACC9-B80B6DD9B4E7}"/>
              </a:ext>
            </a:extLst>
          </p:cNvPr>
          <p:cNvSpPr txBox="1"/>
          <p:nvPr/>
        </p:nvSpPr>
        <p:spPr>
          <a:xfrm>
            <a:off x="6062505" y="3024239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924A2E1-AEAA-36B9-024C-0EE1014A28BF}"/>
              </a:ext>
            </a:extLst>
          </p:cNvPr>
          <p:cNvSpPr txBox="1"/>
          <p:nvPr/>
        </p:nvSpPr>
        <p:spPr>
          <a:xfrm>
            <a:off x="6270633" y="226848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CEC5A1-094D-BA0A-3C69-29E1BA35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Some linear algebra: linear transformations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14A82E-D2EE-230B-B656-39FF6D79BD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1143000" y="2172494"/>
            <a:ext cx="4572000" cy="36576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322048-1F45-DB9B-3D10-6DD8F04F0ECF}"/>
              </a:ext>
            </a:extLst>
          </p:cNvPr>
          <p:cNvSpPr txBox="1"/>
          <p:nvPr/>
        </p:nvSpPr>
        <p:spPr>
          <a:xfrm>
            <a:off x="2167326" y="5693789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B6DBF5-C03F-5940-DA2F-8862A9A66B8B}"/>
              </a:ext>
            </a:extLst>
          </p:cNvPr>
          <p:cNvSpPr txBox="1"/>
          <p:nvPr/>
        </p:nvSpPr>
        <p:spPr>
          <a:xfrm>
            <a:off x="3284125" y="56937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9DE38C-BA4C-40C1-7799-969A628DD9A2}"/>
              </a:ext>
            </a:extLst>
          </p:cNvPr>
          <p:cNvSpPr txBox="1"/>
          <p:nvPr/>
        </p:nvSpPr>
        <p:spPr>
          <a:xfrm>
            <a:off x="4144522" y="5693789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4BF82B-08A6-F78D-0B07-E6B1D5E3EC2D}"/>
              </a:ext>
            </a:extLst>
          </p:cNvPr>
          <p:cNvSpPr txBox="1"/>
          <p:nvPr/>
        </p:nvSpPr>
        <p:spPr>
          <a:xfrm>
            <a:off x="5214804" y="56937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8FE50E-B3BB-794E-90FB-F56C00548894}"/>
              </a:ext>
            </a:extLst>
          </p:cNvPr>
          <p:cNvSpPr txBox="1"/>
          <p:nvPr/>
        </p:nvSpPr>
        <p:spPr>
          <a:xfrm>
            <a:off x="1308071" y="5693697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20A990-0D75-188B-A726-D8B87BACF235}"/>
              </a:ext>
            </a:extLst>
          </p:cNvPr>
          <p:cNvSpPr txBox="1"/>
          <p:nvPr/>
        </p:nvSpPr>
        <p:spPr>
          <a:xfrm>
            <a:off x="854508" y="5299997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DB94F0-4AEC-481C-04FF-7B61FC68AD84}"/>
              </a:ext>
            </a:extLst>
          </p:cNvPr>
          <p:cNvSpPr txBox="1"/>
          <p:nvPr/>
        </p:nvSpPr>
        <p:spPr>
          <a:xfrm>
            <a:off x="638239" y="4537206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0A6937-7ECC-1876-51E0-B3497DFECBCD}"/>
              </a:ext>
            </a:extLst>
          </p:cNvPr>
          <p:cNvSpPr txBox="1"/>
          <p:nvPr/>
        </p:nvSpPr>
        <p:spPr>
          <a:xfrm>
            <a:off x="935113" y="37848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FC6EB1-222E-36E6-0B3A-98CAC213E80E}"/>
              </a:ext>
            </a:extLst>
          </p:cNvPr>
          <p:cNvSpPr txBox="1"/>
          <p:nvPr/>
        </p:nvSpPr>
        <p:spPr>
          <a:xfrm>
            <a:off x="728505" y="3024239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3AC966-5B6E-5198-99D7-8F2B8810AF06}"/>
              </a:ext>
            </a:extLst>
          </p:cNvPr>
          <p:cNvSpPr txBox="1"/>
          <p:nvPr/>
        </p:nvSpPr>
        <p:spPr>
          <a:xfrm>
            <a:off x="936633" y="226848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0173F9A-1FE0-BF30-D03A-D007A8DA90A5}"/>
                  </a:ext>
                </a:extLst>
              </p:cNvPr>
              <p:cNvSpPr txBox="1"/>
              <p:nvPr/>
            </p:nvSpPr>
            <p:spPr>
              <a:xfrm>
                <a:off x="9790838" y="2172494"/>
                <a:ext cx="1263615" cy="769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0173F9A-1FE0-BF30-D03A-D007A8DA9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0838" y="2172494"/>
                <a:ext cx="1263615" cy="769826"/>
              </a:xfrm>
              <a:prstGeom prst="rect">
                <a:avLst/>
              </a:prstGeom>
              <a:blipFill>
                <a:blip r:embed="rId4"/>
                <a:stretch>
                  <a:fillRect r="-10891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38B914E-0D22-FF2B-98DF-8351E2D07971}"/>
              </a:ext>
            </a:extLst>
          </p:cNvPr>
          <p:cNvCxnSpPr>
            <a:cxnSpLocks/>
          </p:cNvCxnSpPr>
          <p:nvPr/>
        </p:nvCxnSpPr>
        <p:spPr>
          <a:xfrm flipH="1" flipV="1">
            <a:off x="2480072" y="3224294"/>
            <a:ext cx="967720" cy="760575"/>
          </a:xfrm>
          <a:prstGeom prst="line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4CF2C31-F493-6B21-F089-C2EB0F19236E}"/>
              </a:ext>
            </a:extLst>
          </p:cNvPr>
          <p:cNvCxnSpPr>
            <a:cxnSpLocks/>
          </p:cNvCxnSpPr>
          <p:nvPr/>
        </p:nvCxnSpPr>
        <p:spPr>
          <a:xfrm>
            <a:off x="3447792" y="3984869"/>
            <a:ext cx="1930679" cy="1445115"/>
          </a:xfrm>
          <a:prstGeom prst="line">
            <a:avLst/>
          </a:prstGeom>
          <a:ln w="5715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4A06331-9392-8B1C-B6EA-0EE3885A18A9}"/>
              </a:ext>
            </a:extLst>
          </p:cNvPr>
          <p:cNvCxnSpPr>
            <a:cxnSpLocks/>
          </p:cNvCxnSpPr>
          <p:nvPr/>
        </p:nvCxnSpPr>
        <p:spPr>
          <a:xfrm flipH="1">
            <a:off x="2480072" y="3984869"/>
            <a:ext cx="963367" cy="0"/>
          </a:xfrm>
          <a:prstGeom prst="line">
            <a:avLst/>
          </a:prstGeom>
          <a:ln w="5715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CE98F43-B165-1050-35CB-2CE562FBCDFB}"/>
              </a:ext>
            </a:extLst>
          </p:cNvPr>
          <p:cNvCxnSpPr>
            <a:cxnSpLocks/>
          </p:cNvCxnSpPr>
          <p:nvPr/>
        </p:nvCxnSpPr>
        <p:spPr>
          <a:xfrm>
            <a:off x="3443439" y="4001294"/>
            <a:ext cx="0" cy="706132"/>
          </a:xfrm>
          <a:prstGeom prst="line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359085D-5934-DB5E-EA91-6846C690558C}"/>
              </a:ext>
            </a:extLst>
          </p:cNvPr>
          <p:cNvCxnSpPr>
            <a:cxnSpLocks/>
          </p:cNvCxnSpPr>
          <p:nvPr/>
        </p:nvCxnSpPr>
        <p:spPr>
          <a:xfrm flipH="1">
            <a:off x="2480072" y="4001294"/>
            <a:ext cx="963367" cy="706132"/>
          </a:xfrm>
          <a:prstGeom prst="line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267BA02-1CC0-AEDB-0F81-C92A75C70924}"/>
              </a:ext>
            </a:extLst>
          </p:cNvPr>
          <p:cNvCxnSpPr>
            <a:cxnSpLocks/>
          </p:cNvCxnSpPr>
          <p:nvPr/>
        </p:nvCxnSpPr>
        <p:spPr>
          <a:xfrm flipV="1">
            <a:off x="3452144" y="2345328"/>
            <a:ext cx="1949437" cy="1631752"/>
          </a:xfrm>
          <a:prstGeom prst="line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623422E-4D6A-E89B-BC74-F5F17656C221}"/>
                  </a:ext>
                </a:extLst>
              </p:cNvPr>
              <p:cNvSpPr txBox="1"/>
              <p:nvPr/>
            </p:nvSpPr>
            <p:spPr>
              <a:xfrm>
                <a:off x="4164447" y="2175507"/>
                <a:ext cx="1550553" cy="766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623422E-4D6A-E89B-BC74-F5F17656C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47" y="2175507"/>
                <a:ext cx="1550553" cy="766813"/>
              </a:xfrm>
              <a:prstGeom prst="rect">
                <a:avLst/>
              </a:prstGeom>
              <a:blipFill>
                <a:blip r:embed="rId5"/>
                <a:stretch>
                  <a:fillRect t="-1639" r="-8871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83B5623-6F02-A012-F791-E95BAB001534}"/>
              </a:ext>
            </a:extLst>
          </p:cNvPr>
          <p:cNvCxnSpPr>
            <a:cxnSpLocks/>
          </p:cNvCxnSpPr>
          <p:nvPr/>
        </p:nvCxnSpPr>
        <p:spPr>
          <a:xfrm flipV="1">
            <a:off x="8771646" y="3219019"/>
            <a:ext cx="768591" cy="760082"/>
          </a:xfrm>
          <a:prstGeom prst="line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08F1F63-6A50-F2F0-7118-BAEB699FB561}"/>
              </a:ext>
            </a:extLst>
          </p:cNvPr>
          <p:cNvCxnSpPr>
            <a:cxnSpLocks/>
          </p:cNvCxnSpPr>
          <p:nvPr/>
        </p:nvCxnSpPr>
        <p:spPr>
          <a:xfrm flipH="1" flipV="1">
            <a:off x="7834842" y="3298039"/>
            <a:ext cx="930136" cy="667781"/>
          </a:xfrm>
          <a:prstGeom prst="line">
            <a:avLst/>
          </a:prstGeom>
          <a:ln w="5715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6CF76FCD-F949-E426-E5F9-621D9F0A3821}"/>
              </a:ext>
            </a:extLst>
          </p:cNvPr>
          <p:cNvCxnSpPr>
            <a:cxnSpLocks/>
          </p:cNvCxnSpPr>
          <p:nvPr/>
        </p:nvCxnSpPr>
        <p:spPr>
          <a:xfrm flipV="1">
            <a:off x="8788383" y="3213956"/>
            <a:ext cx="0" cy="763124"/>
          </a:xfrm>
          <a:prstGeom prst="line">
            <a:avLst/>
          </a:prstGeom>
          <a:ln w="5715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149A92AB-DF90-B93D-3DC5-A2353A89B8C2}"/>
              </a:ext>
            </a:extLst>
          </p:cNvPr>
          <p:cNvCxnSpPr>
            <a:cxnSpLocks/>
          </p:cNvCxnSpPr>
          <p:nvPr/>
        </p:nvCxnSpPr>
        <p:spPr>
          <a:xfrm flipV="1">
            <a:off x="8794974" y="3302215"/>
            <a:ext cx="2262108" cy="667781"/>
          </a:xfrm>
          <a:prstGeom prst="line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88F85161-0877-7542-7460-6E535F448448}"/>
              </a:ext>
            </a:extLst>
          </p:cNvPr>
          <p:cNvCxnSpPr>
            <a:cxnSpLocks/>
          </p:cNvCxnSpPr>
          <p:nvPr/>
        </p:nvCxnSpPr>
        <p:spPr>
          <a:xfrm>
            <a:off x="8780301" y="3977080"/>
            <a:ext cx="1032197" cy="0"/>
          </a:xfrm>
          <a:prstGeom prst="line">
            <a:avLst/>
          </a:prstGeom>
          <a:ln w="57150">
            <a:solidFill>
              <a:srgbClr val="7030A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D2EDC81-2EAD-B920-0F60-CF7B81FA9044}"/>
              </a:ext>
            </a:extLst>
          </p:cNvPr>
          <p:cNvSpPr txBox="1"/>
          <p:nvPr/>
        </p:nvSpPr>
        <p:spPr>
          <a:xfrm>
            <a:off x="8618125" y="56937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E88CE9C-1E03-79DD-9366-09609DBBECEC}"/>
              </a:ext>
            </a:extLst>
          </p:cNvPr>
          <p:cNvCxnSpPr>
            <a:cxnSpLocks/>
          </p:cNvCxnSpPr>
          <p:nvPr/>
        </p:nvCxnSpPr>
        <p:spPr>
          <a:xfrm flipH="1">
            <a:off x="8784136" y="3974037"/>
            <a:ext cx="1491" cy="752998"/>
          </a:xfrm>
          <a:prstGeom prst="line">
            <a:avLst/>
          </a:prstGeom>
          <a:ln w="5715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53678C3-6405-D893-0DD6-5CBBF5BD1F97}"/>
              </a:ext>
            </a:extLst>
          </p:cNvPr>
          <p:cNvCxnSpPr>
            <a:cxnSpLocks/>
          </p:cNvCxnSpPr>
          <p:nvPr/>
        </p:nvCxnSpPr>
        <p:spPr>
          <a:xfrm>
            <a:off x="8783476" y="3984164"/>
            <a:ext cx="0" cy="735868"/>
          </a:xfrm>
          <a:prstGeom prst="line">
            <a:avLst/>
          </a:prstGeom>
          <a:ln w="5715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120BEC08-FB78-5282-08DA-E67A1B1C3FA0}"/>
              </a:ext>
            </a:extLst>
          </p:cNvPr>
          <p:cNvCxnSpPr>
            <a:cxnSpLocks/>
          </p:cNvCxnSpPr>
          <p:nvPr/>
        </p:nvCxnSpPr>
        <p:spPr>
          <a:xfrm flipV="1">
            <a:off x="8784881" y="3213956"/>
            <a:ext cx="755356" cy="748956"/>
          </a:xfrm>
          <a:prstGeom prst="line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3AEF2B2-9809-8E22-E0DC-6E7992DD569F}"/>
              </a:ext>
            </a:extLst>
          </p:cNvPr>
          <p:cNvCxnSpPr>
            <a:cxnSpLocks/>
          </p:cNvCxnSpPr>
          <p:nvPr/>
        </p:nvCxnSpPr>
        <p:spPr>
          <a:xfrm flipH="1" flipV="1">
            <a:off x="7830924" y="3295131"/>
            <a:ext cx="930136" cy="667781"/>
          </a:xfrm>
          <a:prstGeom prst="line">
            <a:avLst/>
          </a:prstGeom>
          <a:ln w="5715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6" name="Picture 135" descr="A cartoon character with a skull on a stick&#10;&#10;Description automatically generated">
            <a:extLst>
              <a:ext uri="{FF2B5EF4-FFF2-40B4-BE49-F238E27FC236}">
                <a16:creationId xmlns:a16="http://schemas.microsoft.com/office/drawing/2014/main" id="{C7341F9A-E14C-3F88-5C7D-FEAC9E66C9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2226" y="4894850"/>
            <a:ext cx="3112699" cy="1945437"/>
          </a:xfrm>
          <a:prstGeom prst="rect">
            <a:avLst/>
          </a:prstGeom>
        </p:spPr>
      </p:pic>
      <p:sp>
        <p:nvSpPr>
          <p:cNvPr id="137" name="Bent Arrow 136">
            <a:extLst>
              <a:ext uri="{FF2B5EF4-FFF2-40B4-BE49-F238E27FC236}">
                <a16:creationId xmlns:a16="http://schemas.microsoft.com/office/drawing/2014/main" id="{A00919DF-6BFE-E000-BD0D-427CD4405A2B}"/>
              </a:ext>
            </a:extLst>
          </p:cNvPr>
          <p:cNvSpPr/>
          <p:nvPr/>
        </p:nvSpPr>
        <p:spPr>
          <a:xfrm rot="13234861" flipV="1">
            <a:off x="9825767" y="4063821"/>
            <a:ext cx="774468" cy="76027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476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4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CEC5A1-094D-BA0A-3C69-29E1BA35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Eigenvector!</a:t>
            </a:r>
          </a:p>
        </p:txBody>
      </p:sp>
      <p:pic>
        <p:nvPicPr>
          <p:cNvPr id="6" name="Content Placeholder 5" descr="A comparison of a painting of a person&#10;&#10;Description automatically generated">
            <a:extLst>
              <a:ext uri="{FF2B5EF4-FFF2-40B4-BE49-F238E27FC236}">
                <a16:creationId xmlns:a16="http://schemas.microsoft.com/office/drawing/2014/main" id="{1286C367-04D8-8392-F49D-B49C2805CC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53893"/>
          <a:stretch/>
        </p:blipFill>
        <p:spPr>
          <a:xfrm>
            <a:off x="9318813" y="1889325"/>
            <a:ext cx="2389093" cy="3616325"/>
          </a:xfrm>
        </p:spPr>
      </p:pic>
      <p:pic>
        <p:nvPicPr>
          <p:cNvPr id="7" name="Content Placeholder 5" descr="A comparison of a painting of a person&#10;&#10;Description automatically generated">
            <a:extLst>
              <a:ext uri="{FF2B5EF4-FFF2-40B4-BE49-F238E27FC236}">
                <a16:creationId xmlns:a16="http://schemas.microsoft.com/office/drawing/2014/main" id="{425FC17B-D486-6A98-D57D-7F7A234017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720"/>
          <a:stretch/>
        </p:blipFill>
        <p:spPr>
          <a:xfrm>
            <a:off x="7071177" y="1889325"/>
            <a:ext cx="2398060" cy="3616325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AFC7383-A687-33FC-0EE1-F6423E0338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84094" y="1889326"/>
            <a:ext cx="6429021" cy="3616324"/>
          </a:xfr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008FAAE-F04E-8B17-4BC7-D4D78D6699A1}"/>
              </a:ext>
            </a:extLst>
          </p:cNvPr>
          <p:cNvGrpSpPr/>
          <p:nvPr/>
        </p:nvGrpSpPr>
        <p:grpSpPr>
          <a:xfrm>
            <a:off x="484094" y="5969655"/>
            <a:ext cx="11534566" cy="523220"/>
            <a:chOff x="741425" y="5963406"/>
            <a:chExt cx="11534566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E43F15-5A98-5A08-6A7E-7152E22AED52}"/>
                </a:ext>
              </a:extLst>
            </p:cNvPr>
            <p:cNvSpPr txBox="1"/>
            <p:nvPr/>
          </p:nvSpPr>
          <p:spPr>
            <a:xfrm>
              <a:off x="741425" y="5963406"/>
              <a:ext cx="59143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Eigenvector: axis of movement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B83F86-35AD-C68F-3D83-111C5A4CB418}"/>
                </a:ext>
              </a:extLst>
            </p:cNvPr>
            <p:cNvSpPr txBox="1"/>
            <p:nvPr/>
          </p:nvSpPr>
          <p:spPr>
            <a:xfrm>
              <a:off x="6361634" y="5963406"/>
              <a:ext cx="59143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Eigenvalue: amount of movement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049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CEC5A1-094D-BA0A-3C69-29E1BA35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 what does this have to do with PCA?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0D2DA91-8E8A-1CAC-8B39-C27F0D9178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the examples above apply to lines, there is no differences between a line and a point in the math.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Eigenvectors and eigenvalues become very useful when needing to describe areas of greatest movement (or variance).</a:t>
            </a:r>
          </a:p>
        </p:txBody>
      </p:sp>
      <p:pic>
        <p:nvPicPr>
          <p:cNvPr id="9" name="Content Placeholder 15" descr="A diagram of a dotted line with arrows&#10;&#10;Description automatically generated">
            <a:extLst>
              <a:ext uri="{FF2B5EF4-FFF2-40B4-BE49-F238E27FC236}">
                <a16:creationId xmlns:a16="http://schemas.microsoft.com/office/drawing/2014/main" id="{BAAD5D01-A354-7CE2-F943-589EDE88A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271" y="1749565"/>
            <a:ext cx="4503457" cy="450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0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CEC5A1-094D-BA0A-3C69-29E1BA35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Principal component analysis: under the hood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14A82E-D2EE-230B-B656-39FF6D79BD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1143000" y="2172494"/>
            <a:ext cx="4572000" cy="3657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8486D0-4766-E4AF-389C-5E4D0C89188D}"/>
              </a:ext>
            </a:extLst>
          </p:cNvPr>
          <p:cNvSpPr txBox="1"/>
          <p:nvPr/>
        </p:nvSpPr>
        <p:spPr>
          <a:xfrm rot="16200000">
            <a:off x="-293307" y="3801239"/>
            <a:ext cx="2746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temperature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D427B2-39FE-74FC-DC06-FD0706E8563A}"/>
              </a:ext>
            </a:extLst>
          </p:cNvPr>
          <p:cNvSpPr txBox="1"/>
          <p:nvPr/>
        </p:nvSpPr>
        <p:spPr>
          <a:xfrm>
            <a:off x="2048654" y="5693789"/>
            <a:ext cx="2760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temperature</a:t>
            </a:r>
          </a:p>
        </p:txBody>
      </p:sp>
      <p:pic>
        <p:nvPicPr>
          <p:cNvPr id="3" name="Picture 2" descr="A screenshot of a cellphone&#10;&#10;Description automatically generated">
            <a:extLst>
              <a:ext uri="{FF2B5EF4-FFF2-40B4-BE49-F238E27FC236}">
                <a16:creationId xmlns:a16="http://schemas.microsoft.com/office/drawing/2014/main" id="{68B77ADB-4748-2F93-E7C7-2E06450347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6017"/>
          <a:stretch/>
        </p:blipFill>
        <p:spPr>
          <a:xfrm>
            <a:off x="7622770" y="1587943"/>
            <a:ext cx="2520576" cy="482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6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descr="Tony figures out time travel - avengers endgame">
            <a:hlinkClick r:id="" action="ppaction://media"/>
            <a:extLst>
              <a:ext uri="{FF2B5EF4-FFF2-40B4-BE49-F238E27FC236}">
                <a16:creationId xmlns:a16="http://schemas.microsoft.com/office/drawing/2014/main" id="{6DD10626-442D-6F3D-84A1-C78D5EEB8D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43238" y="1478189"/>
            <a:ext cx="6905524" cy="390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5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CEC5A1-094D-BA0A-3C69-29E1BA35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Principal component analysis: center &amp; scale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14A82E-D2EE-230B-B656-39FF6D79BD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1143000" y="2172494"/>
            <a:ext cx="4572000" cy="3657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8486D0-4766-E4AF-389C-5E4D0C89188D}"/>
              </a:ext>
            </a:extLst>
          </p:cNvPr>
          <p:cNvSpPr txBox="1"/>
          <p:nvPr/>
        </p:nvSpPr>
        <p:spPr>
          <a:xfrm rot="16200000">
            <a:off x="-293307" y="3801239"/>
            <a:ext cx="2746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temperature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D427B2-39FE-74FC-DC06-FD0706E8563A}"/>
              </a:ext>
            </a:extLst>
          </p:cNvPr>
          <p:cNvSpPr txBox="1"/>
          <p:nvPr/>
        </p:nvSpPr>
        <p:spPr>
          <a:xfrm>
            <a:off x="2048654" y="5693789"/>
            <a:ext cx="2760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temperature</a:t>
            </a:r>
          </a:p>
        </p:txBody>
      </p:sp>
      <p:pic>
        <p:nvPicPr>
          <p:cNvPr id="3" name="Picture 2" descr="A screenshot of a cellphone&#10;&#10;Description automatically generated">
            <a:extLst>
              <a:ext uri="{FF2B5EF4-FFF2-40B4-BE49-F238E27FC236}">
                <a16:creationId xmlns:a16="http://schemas.microsoft.com/office/drawing/2014/main" id="{68B77ADB-4748-2F93-E7C7-2E06450347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6017"/>
          <a:stretch/>
        </p:blipFill>
        <p:spPr>
          <a:xfrm>
            <a:off x="7622770" y="1587943"/>
            <a:ext cx="2520576" cy="4826701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C8E7A25-BC42-9D80-3A7F-EAFA5C4BFE64}"/>
              </a:ext>
            </a:extLst>
          </p:cNvPr>
          <p:cNvCxnSpPr>
            <a:cxnSpLocks/>
          </p:cNvCxnSpPr>
          <p:nvPr/>
        </p:nvCxnSpPr>
        <p:spPr>
          <a:xfrm flipH="1">
            <a:off x="1632857" y="3624943"/>
            <a:ext cx="2024743" cy="1749484"/>
          </a:xfrm>
          <a:prstGeom prst="line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1764DFB-4A06-E9D1-A693-E7B2401947DD}"/>
              </a:ext>
            </a:extLst>
          </p:cNvPr>
          <p:cNvSpPr txBox="1"/>
          <p:nvPr/>
        </p:nvSpPr>
        <p:spPr>
          <a:xfrm>
            <a:off x="2500300" y="1748440"/>
            <a:ext cx="18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F3D90A24-BF60-85DA-A5EF-BBD19F3C0D1C}"/>
              </a:ext>
            </a:extLst>
          </p:cNvPr>
          <p:cNvSpPr/>
          <p:nvPr/>
        </p:nvSpPr>
        <p:spPr>
          <a:xfrm rot="5400000">
            <a:off x="3249153" y="4027025"/>
            <a:ext cx="382274" cy="4320819"/>
          </a:xfrm>
          <a:prstGeom prst="rightBrac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B7DCCDB2-316C-4DA9-9C40-FBE21DB6DEA5}"/>
              </a:ext>
            </a:extLst>
          </p:cNvPr>
          <p:cNvSpPr/>
          <p:nvPr/>
        </p:nvSpPr>
        <p:spPr>
          <a:xfrm rot="10800000">
            <a:off x="449473" y="2271659"/>
            <a:ext cx="400111" cy="3422129"/>
          </a:xfrm>
          <a:prstGeom prst="rightBrac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C065EC-4D4C-1C4F-4938-CDE2EF9C0A22}"/>
              </a:ext>
            </a:extLst>
          </p:cNvPr>
          <p:cNvSpPr txBox="1"/>
          <p:nvPr/>
        </p:nvSpPr>
        <p:spPr>
          <a:xfrm>
            <a:off x="2511590" y="6311900"/>
            <a:ext cx="18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</a:p>
        </p:txBody>
      </p:sp>
      <p:pic>
        <p:nvPicPr>
          <p:cNvPr id="19" name="Picture 18" descr="A table of numbers with white text&#10;&#10;Description automatically generated">
            <a:extLst>
              <a:ext uri="{FF2B5EF4-FFF2-40B4-BE49-F238E27FC236}">
                <a16:creationId xmlns:a16="http://schemas.microsoft.com/office/drawing/2014/main" id="{8AFCAA8B-2208-7A5F-B40A-82844253D8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8458"/>
          <a:stretch/>
        </p:blipFill>
        <p:spPr>
          <a:xfrm>
            <a:off x="6989606" y="1587942"/>
            <a:ext cx="3786904" cy="482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3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7" grpId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CEC5A1-094D-BA0A-3C69-29E1BA35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Principal component analysis: var/</a:t>
            </a:r>
            <a:r>
              <a:rPr lang="en-US" dirty="0" err="1">
                <a:solidFill>
                  <a:schemeClr val="bg1"/>
                </a:solidFill>
              </a:rPr>
              <a:t>cov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D427B2-39FE-74FC-DC06-FD0706E8563A}"/>
              </a:ext>
            </a:extLst>
          </p:cNvPr>
          <p:cNvSpPr txBox="1"/>
          <p:nvPr/>
        </p:nvSpPr>
        <p:spPr>
          <a:xfrm>
            <a:off x="2048654" y="5693789"/>
            <a:ext cx="2760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temperature</a:t>
            </a:r>
          </a:p>
        </p:txBody>
      </p:sp>
      <p:pic>
        <p:nvPicPr>
          <p:cNvPr id="5" name="Picture 4" descr="A table of numbers with white text&#10;&#10;Description automatically generated">
            <a:extLst>
              <a:ext uri="{FF2B5EF4-FFF2-40B4-BE49-F238E27FC236}">
                <a16:creationId xmlns:a16="http://schemas.microsoft.com/office/drawing/2014/main" id="{D45DAE7F-4BA1-E29F-523B-AE548BBDCC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458"/>
          <a:stretch/>
        </p:blipFill>
        <p:spPr>
          <a:xfrm>
            <a:off x="1294199" y="1587943"/>
            <a:ext cx="3786904" cy="48267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FC019B-C154-4543-AA65-8A759A0EBDDD}"/>
                  </a:ext>
                </a:extLst>
              </p:cNvPr>
              <p:cNvSpPr txBox="1"/>
              <p:nvPr/>
            </p:nvSpPr>
            <p:spPr>
              <a:xfrm>
                <a:off x="5537102" y="2836106"/>
                <a:ext cx="6253101" cy="17122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5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5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5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5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sz="5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5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5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5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5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50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5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5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5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5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5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5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5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5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5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50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5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(</m:t>
                                </m:r>
                                <m:sSub>
                                  <m:sSubPr>
                                    <m:ctrlPr>
                                      <a:rPr lang="en-US" sz="5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5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5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5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5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5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5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5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5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5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5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sz="5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5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5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5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5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5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5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FC019B-C154-4543-AA65-8A759A0EB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102" y="2836106"/>
                <a:ext cx="6253101" cy="1712264"/>
              </a:xfrm>
              <a:prstGeom prst="rect">
                <a:avLst/>
              </a:prstGeom>
              <a:blipFill>
                <a:blip r:embed="rId4"/>
                <a:stretch>
                  <a:fillRect r="-4656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34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CEC5A1-094D-BA0A-3C69-29E1BA35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Principal component analysis: var/</a:t>
            </a:r>
            <a:r>
              <a:rPr lang="en-US" dirty="0" err="1">
                <a:solidFill>
                  <a:schemeClr val="bg1"/>
                </a:solidFill>
              </a:rPr>
              <a:t>cov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D427B2-39FE-74FC-DC06-FD0706E8563A}"/>
              </a:ext>
            </a:extLst>
          </p:cNvPr>
          <p:cNvSpPr txBox="1"/>
          <p:nvPr/>
        </p:nvSpPr>
        <p:spPr>
          <a:xfrm>
            <a:off x="2048654" y="5693789"/>
            <a:ext cx="2760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temperature</a:t>
            </a:r>
          </a:p>
        </p:txBody>
      </p:sp>
      <p:pic>
        <p:nvPicPr>
          <p:cNvPr id="5" name="Picture 4" descr="A table of numbers with white text&#10;&#10;Description automatically generated">
            <a:extLst>
              <a:ext uri="{FF2B5EF4-FFF2-40B4-BE49-F238E27FC236}">
                <a16:creationId xmlns:a16="http://schemas.microsoft.com/office/drawing/2014/main" id="{D45DAE7F-4BA1-E29F-523B-AE548BBDCC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458"/>
          <a:stretch/>
        </p:blipFill>
        <p:spPr>
          <a:xfrm>
            <a:off x="1294199" y="1587943"/>
            <a:ext cx="3786904" cy="48267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FC019B-C154-4543-AA65-8A759A0EBDDD}"/>
                  </a:ext>
                </a:extLst>
              </p:cNvPr>
              <p:cNvSpPr txBox="1"/>
              <p:nvPr/>
            </p:nvSpPr>
            <p:spPr>
              <a:xfrm>
                <a:off x="5537102" y="2836106"/>
                <a:ext cx="6253101" cy="13453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5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5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5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0.75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0.75</m:t>
                                </m:r>
                              </m:e>
                              <m:e>
                                <m:r>
                                  <a:rPr lang="en-US" sz="5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5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5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FC019B-C154-4543-AA65-8A759A0EB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102" y="2836106"/>
                <a:ext cx="6253101" cy="1345368"/>
              </a:xfrm>
              <a:prstGeom prst="rect">
                <a:avLst/>
              </a:prstGeom>
              <a:blipFill>
                <a:blip r:embed="rId4"/>
                <a:stretch>
                  <a:fillRect t="-1869" b="-12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82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CEC5A1-094D-BA0A-3C69-29E1BA35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Does this look familiar?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FC019B-C154-4543-AA65-8A759A0EBDDD}"/>
                  </a:ext>
                </a:extLst>
              </p:cNvPr>
              <p:cNvSpPr txBox="1"/>
              <p:nvPr/>
            </p:nvSpPr>
            <p:spPr>
              <a:xfrm>
                <a:off x="5542138" y="2172494"/>
                <a:ext cx="6253101" cy="13453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5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5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5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0.75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0.75</m:t>
                                </m:r>
                              </m:e>
                              <m:e>
                                <m:r>
                                  <a:rPr lang="en-US" sz="5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5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5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FC019B-C154-4543-AA65-8A759A0EB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138" y="2172494"/>
                <a:ext cx="6253101" cy="1345368"/>
              </a:xfrm>
              <a:prstGeom prst="rect">
                <a:avLst/>
              </a:prstGeom>
              <a:blipFill>
                <a:blip r:embed="rId3"/>
                <a:stretch>
                  <a:fillRect t="-935" b="-12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Content Placeholder 8">
            <a:extLst>
              <a:ext uri="{FF2B5EF4-FFF2-40B4-BE49-F238E27FC236}">
                <a16:creationId xmlns:a16="http://schemas.microsoft.com/office/drawing/2014/main" id="{52B6400E-04B8-69B0-7D95-9312B11817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26692" y="2172494"/>
            <a:ext cx="4572000" cy="3657600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052717B-9905-AB92-9FFD-C39CBE1443CB}"/>
              </a:ext>
            </a:extLst>
          </p:cNvPr>
          <p:cNvCxnSpPr>
            <a:cxnSpLocks/>
          </p:cNvCxnSpPr>
          <p:nvPr/>
        </p:nvCxnSpPr>
        <p:spPr>
          <a:xfrm>
            <a:off x="3449390" y="3977872"/>
            <a:ext cx="903771" cy="650651"/>
          </a:xfrm>
          <a:prstGeom prst="line">
            <a:avLst/>
          </a:prstGeom>
          <a:ln w="5715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07D7785-EBC7-7AFB-6069-A417ED277490}"/>
              </a:ext>
            </a:extLst>
          </p:cNvPr>
          <p:cNvSpPr txBox="1"/>
          <p:nvPr/>
        </p:nvSpPr>
        <p:spPr>
          <a:xfrm>
            <a:off x="2151018" y="5693789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9DC4E98-3790-A46C-60ED-0576A3FC08C3}"/>
              </a:ext>
            </a:extLst>
          </p:cNvPr>
          <p:cNvSpPr txBox="1"/>
          <p:nvPr/>
        </p:nvSpPr>
        <p:spPr>
          <a:xfrm>
            <a:off x="4128214" y="5693789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98A8F01-3659-9D72-5CE7-7308747474F1}"/>
              </a:ext>
            </a:extLst>
          </p:cNvPr>
          <p:cNvSpPr txBox="1"/>
          <p:nvPr/>
        </p:nvSpPr>
        <p:spPr>
          <a:xfrm>
            <a:off x="5198496" y="56937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5289267-B7F8-76F6-AFD4-0A7E0CAD4D9F}"/>
              </a:ext>
            </a:extLst>
          </p:cNvPr>
          <p:cNvSpPr txBox="1"/>
          <p:nvPr/>
        </p:nvSpPr>
        <p:spPr>
          <a:xfrm>
            <a:off x="1291763" y="5693697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AE90CD-5A79-FD37-3138-DA9AD4A3CA27}"/>
              </a:ext>
            </a:extLst>
          </p:cNvPr>
          <p:cNvSpPr txBox="1"/>
          <p:nvPr/>
        </p:nvSpPr>
        <p:spPr>
          <a:xfrm>
            <a:off x="838200" y="5299997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20E64E4-9772-4C20-45C9-DDE52BF2ED9A}"/>
              </a:ext>
            </a:extLst>
          </p:cNvPr>
          <p:cNvSpPr txBox="1"/>
          <p:nvPr/>
        </p:nvSpPr>
        <p:spPr>
          <a:xfrm>
            <a:off x="918805" y="37848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9A4BE2B-D4C1-E3FA-044C-56E5BAC26E61}"/>
              </a:ext>
            </a:extLst>
          </p:cNvPr>
          <p:cNvSpPr txBox="1"/>
          <p:nvPr/>
        </p:nvSpPr>
        <p:spPr>
          <a:xfrm>
            <a:off x="920325" y="226848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79FCB7A-338F-5EA5-4B35-8845F5D8A14D}"/>
                  </a:ext>
                </a:extLst>
              </p:cNvPr>
              <p:cNvSpPr txBox="1"/>
              <p:nvPr/>
            </p:nvSpPr>
            <p:spPr>
              <a:xfrm>
                <a:off x="4440530" y="2172494"/>
                <a:ext cx="1263615" cy="769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79FCB7A-338F-5EA5-4B35-8845F5D8A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530" y="2172494"/>
                <a:ext cx="1263615" cy="769826"/>
              </a:xfrm>
              <a:prstGeom prst="rect">
                <a:avLst/>
              </a:prstGeom>
              <a:blipFill>
                <a:blip r:embed="rId5"/>
                <a:stretch>
                  <a:fillRect r="-10891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1206D3B-FC31-372C-780E-24EDD545040B}"/>
              </a:ext>
            </a:extLst>
          </p:cNvPr>
          <p:cNvCxnSpPr>
            <a:cxnSpLocks/>
          </p:cNvCxnSpPr>
          <p:nvPr/>
        </p:nvCxnSpPr>
        <p:spPr>
          <a:xfrm flipH="1">
            <a:off x="1328059" y="3977080"/>
            <a:ext cx="2110016" cy="0"/>
          </a:xfrm>
          <a:prstGeom prst="line">
            <a:avLst/>
          </a:prstGeom>
          <a:ln w="5715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BB8853C-1DDE-8D60-2295-EAA14BAEBD55}"/>
              </a:ext>
            </a:extLst>
          </p:cNvPr>
          <p:cNvCxnSpPr>
            <a:cxnSpLocks/>
          </p:cNvCxnSpPr>
          <p:nvPr/>
        </p:nvCxnSpPr>
        <p:spPr>
          <a:xfrm flipV="1">
            <a:off x="3444666" y="3302215"/>
            <a:ext cx="2262108" cy="667781"/>
          </a:xfrm>
          <a:prstGeom prst="line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A5732F6-7539-6801-9CA2-CF23AB56C4BF}"/>
              </a:ext>
            </a:extLst>
          </p:cNvPr>
          <p:cNvCxnSpPr>
            <a:cxnSpLocks/>
          </p:cNvCxnSpPr>
          <p:nvPr/>
        </p:nvCxnSpPr>
        <p:spPr>
          <a:xfrm>
            <a:off x="3429993" y="3977080"/>
            <a:ext cx="1032197" cy="0"/>
          </a:xfrm>
          <a:prstGeom prst="line">
            <a:avLst/>
          </a:prstGeom>
          <a:ln w="57150">
            <a:solidFill>
              <a:srgbClr val="7030A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CCDC934-A23E-25FA-5538-3DBE76E37D95}"/>
              </a:ext>
            </a:extLst>
          </p:cNvPr>
          <p:cNvSpPr txBox="1"/>
          <p:nvPr/>
        </p:nvSpPr>
        <p:spPr>
          <a:xfrm>
            <a:off x="3267817" y="56937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22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CEC5A1-094D-BA0A-3C69-29E1BA35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Does this look familiar?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FC019B-C154-4543-AA65-8A759A0EBDDD}"/>
                  </a:ext>
                </a:extLst>
              </p:cNvPr>
              <p:cNvSpPr txBox="1"/>
              <p:nvPr/>
            </p:nvSpPr>
            <p:spPr>
              <a:xfrm>
                <a:off x="5542138" y="2172494"/>
                <a:ext cx="6253101" cy="13453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5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5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5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0.75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0.75</m:t>
                                </m:r>
                              </m:e>
                              <m:e>
                                <m:r>
                                  <a:rPr lang="en-US" sz="5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5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5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FC019B-C154-4543-AA65-8A759A0EB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138" y="2172494"/>
                <a:ext cx="6253101" cy="1345368"/>
              </a:xfrm>
              <a:prstGeom prst="rect">
                <a:avLst/>
              </a:prstGeom>
              <a:blipFill>
                <a:blip r:embed="rId3"/>
                <a:stretch>
                  <a:fillRect t="-935" b="-12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89BC6B0-FA05-A832-303B-AA537FA47139}"/>
                  </a:ext>
                </a:extLst>
              </p:cNvPr>
              <p:cNvSpPr txBox="1"/>
              <p:nvPr/>
            </p:nvSpPr>
            <p:spPr>
              <a:xfrm>
                <a:off x="396761" y="2172494"/>
                <a:ext cx="6253101" cy="12830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5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5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5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5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5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50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89BC6B0-FA05-A832-303B-AA537FA47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61" y="2172494"/>
                <a:ext cx="6253101" cy="1283044"/>
              </a:xfrm>
              <a:prstGeom prst="rect">
                <a:avLst/>
              </a:prstGeom>
              <a:blipFill>
                <a:blip r:embed="rId4"/>
                <a:stretch>
                  <a:fillRect t="-971" b="-15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Content Placeholder 10">
            <a:extLst>
              <a:ext uri="{FF2B5EF4-FFF2-40B4-BE49-F238E27FC236}">
                <a16:creationId xmlns:a16="http://schemas.microsoft.com/office/drawing/2014/main" id="{3104784B-8A44-02F1-AFCE-665AF8EF31E8}"/>
              </a:ext>
            </a:extLst>
          </p:cNvPr>
          <p:cNvSpPr txBox="1">
            <a:spLocks/>
          </p:cNvSpPr>
          <p:nvPr/>
        </p:nvSpPr>
        <p:spPr>
          <a:xfrm>
            <a:off x="396761" y="3999668"/>
            <a:ext cx="5906068" cy="21756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Eigenvector: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Axis of movement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Eigenvalue: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Magnitude of movement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5739E76-4CE0-522B-EECE-22917D05BE6B}"/>
              </a:ext>
            </a:extLst>
          </p:cNvPr>
          <p:cNvSpPr txBox="1"/>
          <p:nvPr/>
        </p:nvSpPr>
        <p:spPr>
          <a:xfrm>
            <a:off x="2230632" y="1587719"/>
            <a:ext cx="258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Movement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7DF21A0-CF39-65A8-82E6-9831F0390ED4}"/>
              </a:ext>
            </a:extLst>
          </p:cNvPr>
          <p:cNvSpPr txBox="1"/>
          <p:nvPr/>
        </p:nvSpPr>
        <p:spPr>
          <a:xfrm>
            <a:off x="7376011" y="1587718"/>
            <a:ext cx="258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Variance</a:t>
            </a:r>
          </a:p>
        </p:txBody>
      </p:sp>
      <p:sp>
        <p:nvSpPr>
          <p:cNvPr id="51" name="Content Placeholder 10">
            <a:extLst>
              <a:ext uri="{FF2B5EF4-FFF2-40B4-BE49-F238E27FC236}">
                <a16:creationId xmlns:a16="http://schemas.microsoft.com/office/drawing/2014/main" id="{95CC23D2-9CD2-4A12-8114-BB99D81F981B}"/>
              </a:ext>
            </a:extLst>
          </p:cNvPr>
          <p:cNvSpPr txBox="1">
            <a:spLocks/>
          </p:cNvSpPr>
          <p:nvPr/>
        </p:nvSpPr>
        <p:spPr>
          <a:xfrm>
            <a:off x="5715654" y="3999667"/>
            <a:ext cx="5906068" cy="21756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Eigenvector: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Axis of variance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Eigenvalue: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Magnitude of variance</a:t>
            </a:r>
          </a:p>
        </p:txBody>
      </p:sp>
    </p:spTree>
    <p:extLst>
      <p:ext uri="{BB962C8B-B14F-4D97-AF65-F5344CB8AC3E}">
        <p14:creationId xmlns:p14="http://schemas.microsoft.com/office/powerpoint/2010/main" val="125707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9" grpId="0"/>
      <p:bldP spid="50" grpId="0"/>
      <p:bldP spid="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CEC5A1-094D-BA0A-3C69-29E1BA35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Principal component analysis: eigen!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606655-11E4-2914-3C27-8AAB4B707B88}"/>
                  </a:ext>
                </a:extLst>
              </p:cNvPr>
              <p:cNvSpPr txBox="1"/>
              <p:nvPr/>
            </p:nvSpPr>
            <p:spPr>
              <a:xfrm>
                <a:off x="302449" y="2836106"/>
                <a:ext cx="6253101" cy="13453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5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5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5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0.75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0.75</m:t>
                                </m:r>
                              </m:e>
                              <m:e>
                                <m:r>
                                  <a:rPr lang="en-US" sz="5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5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50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606655-11E4-2914-3C27-8AAB4B707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49" y="2836106"/>
                <a:ext cx="6253101" cy="1345368"/>
              </a:xfrm>
              <a:prstGeom prst="rect">
                <a:avLst/>
              </a:prstGeom>
              <a:blipFill>
                <a:blip r:embed="rId3"/>
                <a:stretch>
                  <a:fillRect t="-1869" b="-12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E9F24F4-7145-E046-77F4-C5D1FDB48151}"/>
              </a:ext>
            </a:extLst>
          </p:cNvPr>
          <p:cNvSpPr txBox="1"/>
          <p:nvPr/>
        </p:nvSpPr>
        <p:spPr>
          <a:xfrm>
            <a:off x="8025581" y="1981917"/>
            <a:ext cx="33282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Eigenvectors: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[0.707, 0.707]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[0.707, -0.707]</a:t>
            </a:r>
          </a:p>
          <a:p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Eigenvalues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0.25</a:t>
            </a:r>
          </a:p>
        </p:txBody>
      </p:sp>
    </p:spTree>
    <p:extLst>
      <p:ext uri="{BB962C8B-B14F-4D97-AF65-F5344CB8AC3E}">
        <p14:creationId xmlns:p14="http://schemas.microsoft.com/office/powerpoint/2010/main" val="199824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CEC5A1-094D-BA0A-3C69-29E1BA35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Principal component analysis: plot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14A82E-D2EE-230B-B656-39FF6D79BD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1143000" y="2172494"/>
            <a:ext cx="4572000" cy="3657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8486D0-4766-E4AF-389C-5E4D0C89188D}"/>
              </a:ext>
            </a:extLst>
          </p:cNvPr>
          <p:cNvSpPr txBox="1"/>
          <p:nvPr/>
        </p:nvSpPr>
        <p:spPr>
          <a:xfrm rot="16200000">
            <a:off x="-230132" y="3604016"/>
            <a:ext cx="2746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temperature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D427B2-39FE-74FC-DC06-FD0706E8563A}"/>
              </a:ext>
            </a:extLst>
          </p:cNvPr>
          <p:cNvSpPr txBox="1"/>
          <p:nvPr/>
        </p:nvSpPr>
        <p:spPr>
          <a:xfrm>
            <a:off x="2550678" y="5630039"/>
            <a:ext cx="2760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temperature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18A72D-E23B-3606-901C-C73D001DAF17}"/>
              </a:ext>
            </a:extLst>
          </p:cNvPr>
          <p:cNvCxnSpPr>
            <a:cxnSpLocks/>
          </p:cNvCxnSpPr>
          <p:nvPr/>
        </p:nvCxnSpPr>
        <p:spPr>
          <a:xfrm flipV="1">
            <a:off x="3025698" y="3062868"/>
            <a:ext cx="1167161" cy="94413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8AE3CE7-A06D-8254-2575-B9E14A3A5119}"/>
              </a:ext>
            </a:extLst>
          </p:cNvPr>
          <p:cNvSpPr txBox="1"/>
          <p:nvPr/>
        </p:nvSpPr>
        <p:spPr>
          <a:xfrm>
            <a:off x="4848375" y="1972439"/>
            <a:ext cx="2319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PC1 [0.707, 0.707]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5F3366-E122-3F1B-2CC1-40061140D0FF}"/>
              </a:ext>
            </a:extLst>
          </p:cNvPr>
          <p:cNvCxnSpPr>
            <a:cxnSpLocks/>
          </p:cNvCxnSpPr>
          <p:nvPr/>
        </p:nvCxnSpPr>
        <p:spPr>
          <a:xfrm>
            <a:off x="3262016" y="3206341"/>
            <a:ext cx="728093" cy="84314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ent Arrow 20">
            <a:extLst>
              <a:ext uri="{FF2B5EF4-FFF2-40B4-BE49-F238E27FC236}">
                <a16:creationId xmlns:a16="http://schemas.microsoft.com/office/drawing/2014/main" id="{DA74FEE1-8D30-9322-7C59-9B43A2FB7D26}"/>
              </a:ext>
            </a:extLst>
          </p:cNvPr>
          <p:cNvSpPr/>
          <p:nvPr/>
        </p:nvSpPr>
        <p:spPr>
          <a:xfrm rot="18681190">
            <a:off x="3224922" y="3877354"/>
            <a:ext cx="664638" cy="62597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476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09797B-06DF-C9DD-5438-E49C71031970}"/>
              </a:ext>
            </a:extLst>
          </p:cNvPr>
          <p:cNvSpPr txBox="1"/>
          <p:nvPr/>
        </p:nvSpPr>
        <p:spPr>
          <a:xfrm>
            <a:off x="3647707" y="4397172"/>
            <a:ext cx="24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PC2 [0.707, -0.707]</a:t>
            </a:r>
          </a:p>
        </p:txBody>
      </p:sp>
      <p:sp>
        <p:nvSpPr>
          <p:cNvPr id="23" name="Bent Arrow 22">
            <a:extLst>
              <a:ext uri="{FF2B5EF4-FFF2-40B4-BE49-F238E27FC236}">
                <a16:creationId xmlns:a16="http://schemas.microsoft.com/office/drawing/2014/main" id="{80059B4F-A5FE-A874-E9BA-6DBC7657B298}"/>
              </a:ext>
            </a:extLst>
          </p:cNvPr>
          <p:cNvSpPr/>
          <p:nvPr/>
        </p:nvSpPr>
        <p:spPr>
          <a:xfrm rot="13234861">
            <a:off x="4841348" y="2306668"/>
            <a:ext cx="774468" cy="170833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476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7468C3-3654-B250-F799-9BC3AB88632A}"/>
              </a:ext>
            </a:extLst>
          </p:cNvPr>
          <p:cNvSpPr txBox="1"/>
          <p:nvPr/>
        </p:nvSpPr>
        <p:spPr>
          <a:xfrm>
            <a:off x="8025581" y="1981917"/>
            <a:ext cx="33282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Eigenvectors: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[0.707, 0.707]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[0.707, -0.707]</a:t>
            </a:r>
          </a:p>
          <a:p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Eigenvalues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0.25</a:t>
            </a:r>
          </a:p>
        </p:txBody>
      </p:sp>
    </p:spTree>
    <p:extLst>
      <p:ext uri="{BB962C8B-B14F-4D97-AF65-F5344CB8AC3E}">
        <p14:creationId xmlns:p14="http://schemas.microsoft.com/office/powerpoint/2010/main" val="200185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21" grpId="0" animBg="1"/>
      <p:bldP spid="22" grpId="0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2D903FEB-32C3-26CD-4E7E-FFF353F94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3499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Eigenvectors: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[0.707, 0.707]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[0.707, -0.707]</a:t>
            </a:r>
          </a:p>
          <a:p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Eigenvalues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1.75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CEC5A1-094D-BA0A-3C69-29E1BA35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Principal component analysis: </a:t>
            </a:r>
            <a:r>
              <a:rPr lang="en-US" dirty="0" err="1">
                <a:solidFill>
                  <a:schemeClr val="bg1"/>
                </a:solidFill>
              </a:rPr>
              <a:t>screeplot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3D5FEC65-6BA4-E5B8-E661-4A3BAE9BE7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77000" y="2172494"/>
            <a:ext cx="4572000" cy="3657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1FE5F1-10B1-0A0C-F517-3DA073E26CE0}"/>
              </a:ext>
            </a:extLst>
          </p:cNvPr>
          <p:cNvSpPr txBox="1"/>
          <p:nvPr/>
        </p:nvSpPr>
        <p:spPr>
          <a:xfrm>
            <a:off x="7474448" y="5693789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E0888B-A5D6-EBD5-9478-FFD22522B703}"/>
              </a:ext>
            </a:extLst>
          </p:cNvPr>
          <p:cNvSpPr txBox="1"/>
          <p:nvPr/>
        </p:nvSpPr>
        <p:spPr>
          <a:xfrm rot="16200000">
            <a:off x="5241392" y="3672740"/>
            <a:ext cx="2348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Variance explained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AC38D6-D31B-691B-B870-107B7E2B11CC}"/>
              </a:ext>
            </a:extLst>
          </p:cNvPr>
          <p:cNvSpPr txBox="1"/>
          <p:nvPr/>
        </p:nvSpPr>
        <p:spPr>
          <a:xfrm>
            <a:off x="9404848" y="5693789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7916DB-27E0-EDD5-0C1D-C0DCC67417E5}"/>
              </a:ext>
            </a:extLst>
          </p:cNvPr>
          <p:cNvSpPr txBox="1"/>
          <p:nvPr/>
        </p:nvSpPr>
        <p:spPr>
          <a:xfrm>
            <a:off x="7405042" y="5116087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1.75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828BDA-6A44-6F82-9BAB-10D8145D1A61}"/>
              </a:ext>
            </a:extLst>
          </p:cNvPr>
          <p:cNvSpPr txBox="1"/>
          <p:nvPr/>
        </p:nvSpPr>
        <p:spPr>
          <a:xfrm>
            <a:off x="9340164" y="5116087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0.25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4D8537-59F8-530F-A6BE-EAFBD332831E}"/>
              </a:ext>
            </a:extLst>
          </p:cNvPr>
          <p:cNvSpPr txBox="1"/>
          <p:nvPr/>
        </p:nvSpPr>
        <p:spPr>
          <a:xfrm>
            <a:off x="8154506" y="1875534"/>
            <a:ext cx="1255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Total: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5AFB2B-2762-DF06-6ECF-72B63140385D}"/>
              </a:ext>
            </a:extLst>
          </p:cNvPr>
          <p:cNvSpPr txBox="1"/>
          <p:nvPr/>
        </p:nvSpPr>
        <p:spPr>
          <a:xfrm>
            <a:off x="7267984" y="6031210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87.5%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2FD9CB-FA98-571E-234F-7E52D35572FC}"/>
              </a:ext>
            </a:extLst>
          </p:cNvPr>
          <p:cNvSpPr txBox="1"/>
          <p:nvPr/>
        </p:nvSpPr>
        <p:spPr>
          <a:xfrm>
            <a:off x="9289017" y="6031209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12.5%</a:t>
            </a:r>
          </a:p>
        </p:txBody>
      </p:sp>
    </p:spTree>
    <p:extLst>
      <p:ext uri="{BB962C8B-B14F-4D97-AF65-F5344CB8AC3E}">
        <p14:creationId xmlns:p14="http://schemas.microsoft.com/office/powerpoint/2010/main" val="508182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CEC5A1-094D-BA0A-3C69-29E1BA35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517161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7A81-B3D9-FF51-C95D-4DFE82DA87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Eigen… do we need this?</a:t>
            </a:r>
          </a:p>
        </p:txBody>
      </p:sp>
    </p:spTree>
    <p:extLst>
      <p:ext uri="{BB962C8B-B14F-4D97-AF65-F5344CB8AC3E}">
        <p14:creationId xmlns:p14="http://schemas.microsoft.com/office/powerpoint/2010/main" val="16247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7A81-B3D9-FF51-C95D-4DFE82DA87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753664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CEC5A1-094D-BA0A-3C69-29E1BA35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Eigenvectors and eigenvalues are the foundations of ordination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14A82E-D2EE-230B-B656-39FF6D79BD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1143000" y="2172494"/>
            <a:ext cx="4572000" cy="3657600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5198851-36E2-D548-987B-333A8B9CA4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/>
        </p:blipFill>
        <p:spPr>
          <a:xfrm>
            <a:off x="6477000" y="2172494"/>
            <a:ext cx="4572000" cy="3657600"/>
          </a:xfrm>
        </p:spPr>
      </p:pic>
    </p:spTree>
    <p:extLst>
      <p:ext uri="{BB962C8B-B14F-4D97-AF65-F5344CB8AC3E}">
        <p14:creationId xmlns:p14="http://schemas.microsoft.com/office/powerpoint/2010/main" val="356791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CEC5A1-094D-BA0A-3C69-29E1BA35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Principal component analysis: a review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14A82E-D2EE-230B-B656-39FF6D79BD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1143000" y="2172494"/>
            <a:ext cx="4572000" cy="3657600"/>
          </a:xfrm>
        </p:spPr>
      </p:pic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3D5FEC65-6BA4-E5B8-E661-4A3BAE9BE7B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77000" y="2172494"/>
            <a:ext cx="4572000" cy="3657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8486D0-4766-E4AF-389C-5E4D0C89188D}"/>
              </a:ext>
            </a:extLst>
          </p:cNvPr>
          <p:cNvSpPr txBox="1"/>
          <p:nvPr/>
        </p:nvSpPr>
        <p:spPr>
          <a:xfrm rot="16200000">
            <a:off x="-293307" y="3801239"/>
            <a:ext cx="2746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temperature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D427B2-39FE-74FC-DC06-FD0706E8563A}"/>
              </a:ext>
            </a:extLst>
          </p:cNvPr>
          <p:cNvSpPr txBox="1"/>
          <p:nvPr/>
        </p:nvSpPr>
        <p:spPr>
          <a:xfrm>
            <a:off x="2048654" y="5693789"/>
            <a:ext cx="2760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temperature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1FE5F1-10B1-0A0C-F517-3DA073E26CE0}"/>
              </a:ext>
            </a:extLst>
          </p:cNvPr>
          <p:cNvSpPr txBox="1"/>
          <p:nvPr/>
        </p:nvSpPr>
        <p:spPr>
          <a:xfrm>
            <a:off x="8420598" y="5693789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E0888B-A5D6-EBD5-9478-FFD22522B703}"/>
              </a:ext>
            </a:extLst>
          </p:cNvPr>
          <p:cNvSpPr txBox="1"/>
          <p:nvPr/>
        </p:nvSpPr>
        <p:spPr>
          <a:xfrm rot="16200000">
            <a:off x="6077449" y="3801238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8DEDD1-C241-71A2-A6DC-5F9919C35923}"/>
              </a:ext>
            </a:extLst>
          </p:cNvPr>
          <p:cNvCxnSpPr>
            <a:cxnSpLocks/>
          </p:cNvCxnSpPr>
          <p:nvPr/>
        </p:nvCxnSpPr>
        <p:spPr>
          <a:xfrm flipV="1">
            <a:off x="1780674" y="2628161"/>
            <a:ext cx="3352800" cy="248927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63F893-0860-CF66-4707-0D505E85A44E}"/>
              </a:ext>
            </a:extLst>
          </p:cNvPr>
          <p:cNvCxnSpPr>
            <a:cxnSpLocks/>
          </p:cNvCxnSpPr>
          <p:nvPr/>
        </p:nvCxnSpPr>
        <p:spPr>
          <a:xfrm flipH="1" flipV="1">
            <a:off x="3279618" y="3200812"/>
            <a:ext cx="678019" cy="91615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8F9E41A-67E9-D8EE-5105-113155848B5F}"/>
              </a:ext>
            </a:extLst>
          </p:cNvPr>
          <p:cNvSpPr txBox="1"/>
          <p:nvPr/>
        </p:nvSpPr>
        <p:spPr>
          <a:xfrm>
            <a:off x="4885545" y="2164301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D57E1D-D484-6768-6E59-BA67A0F9F097}"/>
              </a:ext>
            </a:extLst>
          </p:cNvPr>
          <p:cNvSpPr txBox="1"/>
          <p:nvPr/>
        </p:nvSpPr>
        <p:spPr>
          <a:xfrm>
            <a:off x="3773627" y="4082927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PC2</a:t>
            </a:r>
          </a:p>
        </p:txBody>
      </p:sp>
    </p:spTree>
    <p:extLst>
      <p:ext uri="{BB962C8B-B14F-4D97-AF65-F5344CB8AC3E}">
        <p14:creationId xmlns:p14="http://schemas.microsoft.com/office/powerpoint/2010/main" val="70905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CEC5A1-094D-BA0A-3C69-29E1BA35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Principal component analysis: </a:t>
            </a:r>
            <a:r>
              <a:rPr lang="en-US" dirty="0" err="1">
                <a:solidFill>
                  <a:schemeClr val="bg1"/>
                </a:solidFill>
              </a:rPr>
              <a:t>screeplot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14A82E-D2EE-230B-B656-39FF6D79BD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1143000" y="2172494"/>
            <a:ext cx="4572000" cy="3657600"/>
          </a:xfrm>
        </p:spPr>
      </p:pic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3D5FEC65-6BA4-E5B8-E661-4A3BAE9BE7B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77000" y="2172494"/>
            <a:ext cx="4572000" cy="3657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8486D0-4766-E4AF-389C-5E4D0C89188D}"/>
              </a:ext>
            </a:extLst>
          </p:cNvPr>
          <p:cNvSpPr txBox="1"/>
          <p:nvPr/>
        </p:nvSpPr>
        <p:spPr>
          <a:xfrm rot="16200000">
            <a:off x="-293307" y="3801239"/>
            <a:ext cx="2746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temperature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D427B2-39FE-74FC-DC06-FD0706E8563A}"/>
              </a:ext>
            </a:extLst>
          </p:cNvPr>
          <p:cNvSpPr txBox="1"/>
          <p:nvPr/>
        </p:nvSpPr>
        <p:spPr>
          <a:xfrm>
            <a:off x="2048654" y="5693789"/>
            <a:ext cx="2760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temperature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1FE5F1-10B1-0A0C-F517-3DA073E26CE0}"/>
              </a:ext>
            </a:extLst>
          </p:cNvPr>
          <p:cNvSpPr txBox="1"/>
          <p:nvPr/>
        </p:nvSpPr>
        <p:spPr>
          <a:xfrm>
            <a:off x="7474448" y="5693789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E0888B-A5D6-EBD5-9478-FFD22522B703}"/>
              </a:ext>
            </a:extLst>
          </p:cNvPr>
          <p:cNvSpPr txBox="1"/>
          <p:nvPr/>
        </p:nvSpPr>
        <p:spPr>
          <a:xfrm rot="16200000">
            <a:off x="5241392" y="3672740"/>
            <a:ext cx="2348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Variance explained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8DEDD1-C241-71A2-A6DC-5F9919C35923}"/>
              </a:ext>
            </a:extLst>
          </p:cNvPr>
          <p:cNvCxnSpPr>
            <a:cxnSpLocks/>
          </p:cNvCxnSpPr>
          <p:nvPr/>
        </p:nvCxnSpPr>
        <p:spPr>
          <a:xfrm flipV="1">
            <a:off x="1780674" y="2628161"/>
            <a:ext cx="3352800" cy="248927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63F893-0860-CF66-4707-0D505E85A44E}"/>
              </a:ext>
            </a:extLst>
          </p:cNvPr>
          <p:cNvCxnSpPr>
            <a:cxnSpLocks/>
          </p:cNvCxnSpPr>
          <p:nvPr/>
        </p:nvCxnSpPr>
        <p:spPr>
          <a:xfrm flipH="1" flipV="1">
            <a:off x="3279618" y="3200812"/>
            <a:ext cx="678019" cy="91615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8F9E41A-67E9-D8EE-5105-113155848B5F}"/>
              </a:ext>
            </a:extLst>
          </p:cNvPr>
          <p:cNvSpPr txBox="1"/>
          <p:nvPr/>
        </p:nvSpPr>
        <p:spPr>
          <a:xfrm>
            <a:off x="4885545" y="2164301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D57E1D-D484-6768-6E59-BA67A0F9F097}"/>
              </a:ext>
            </a:extLst>
          </p:cNvPr>
          <p:cNvSpPr txBox="1"/>
          <p:nvPr/>
        </p:nvSpPr>
        <p:spPr>
          <a:xfrm>
            <a:off x="3773627" y="4082927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AC38D6-D31B-691B-B870-107B7E2B11CC}"/>
              </a:ext>
            </a:extLst>
          </p:cNvPr>
          <p:cNvSpPr txBox="1"/>
          <p:nvPr/>
        </p:nvSpPr>
        <p:spPr>
          <a:xfrm>
            <a:off x="9404848" y="5693789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49D6E8-DFBE-B20B-6E99-5261D89DF0E9}"/>
              </a:ext>
            </a:extLst>
          </p:cNvPr>
          <p:cNvSpPr txBox="1"/>
          <p:nvPr/>
        </p:nvSpPr>
        <p:spPr>
          <a:xfrm>
            <a:off x="7267984" y="6031210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87.5%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9EE43E-46D0-3252-E3BA-9BFD57EEE8DA}"/>
              </a:ext>
            </a:extLst>
          </p:cNvPr>
          <p:cNvSpPr txBox="1"/>
          <p:nvPr/>
        </p:nvSpPr>
        <p:spPr>
          <a:xfrm>
            <a:off x="9289017" y="6031209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12.5%</a:t>
            </a:r>
          </a:p>
        </p:txBody>
      </p:sp>
    </p:spTree>
    <p:extLst>
      <p:ext uri="{BB962C8B-B14F-4D97-AF65-F5344CB8AC3E}">
        <p14:creationId xmlns:p14="http://schemas.microsoft.com/office/powerpoint/2010/main" val="124439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" grpId="0"/>
      <p:bldP spid="3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CEC5A1-094D-BA0A-3C69-29E1BA35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Principal component analysis: loadings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14A82E-D2EE-230B-B656-39FF6D79BD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1143000" y="2172494"/>
            <a:ext cx="4572000" cy="3657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8486D0-4766-E4AF-389C-5E4D0C89188D}"/>
              </a:ext>
            </a:extLst>
          </p:cNvPr>
          <p:cNvSpPr txBox="1"/>
          <p:nvPr/>
        </p:nvSpPr>
        <p:spPr>
          <a:xfrm rot="16200000">
            <a:off x="-293307" y="3801239"/>
            <a:ext cx="2746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temperature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D427B2-39FE-74FC-DC06-FD0706E8563A}"/>
              </a:ext>
            </a:extLst>
          </p:cNvPr>
          <p:cNvSpPr txBox="1"/>
          <p:nvPr/>
        </p:nvSpPr>
        <p:spPr>
          <a:xfrm>
            <a:off x="2048654" y="5693789"/>
            <a:ext cx="2760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temperature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8DEDD1-C241-71A2-A6DC-5F9919C35923}"/>
              </a:ext>
            </a:extLst>
          </p:cNvPr>
          <p:cNvCxnSpPr>
            <a:cxnSpLocks/>
          </p:cNvCxnSpPr>
          <p:nvPr/>
        </p:nvCxnSpPr>
        <p:spPr>
          <a:xfrm flipV="1">
            <a:off x="1780674" y="2628161"/>
            <a:ext cx="3352800" cy="248927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63F893-0860-CF66-4707-0D505E85A44E}"/>
              </a:ext>
            </a:extLst>
          </p:cNvPr>
          <p:cNvCxnSpPr>
            <a:cxnSpLocks/>
          </p:cNvCxnSpPr>
          <p:nvPr/>
        </p:nvCxnSpPr>
        <p:spPr>
          <a:xfrm flipH="1" flipV="1">
            <a:off x="3279618" y="3200812"/>
            <a:ext cx="678019" cy="91615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8F9E41A-67E9-D8EE-5105-113155848B5F}"/>
              </a:ext>
            </a:extLst>
          </p:cNvPr>
          <p:cNvSpPr txBox="1"/>
          <p:nvPr/>
        </p:nvSpPr>
        <p:spPr>
          <a:xfrm>
            <a:off x="4885545" y="2164301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D57E1D-D484-6768-6E59-BA67A0F9F097}"/>
              </a:ext>
            </a:extLst>
          </p:cNvPr>
          <p:cNvSpPr txBox="1"/>
          <p:nvPr/>
        </p:nvSpPr>
        <p:spPr>
          <a:xfrm>
            <a:off x="3773627" y="4082927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095037B-43FD-F034-E1B2-D30648B61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387803"/>
              </p:ext>
            </p:extLst>
          </p:nvPr>
        </p:nvGraphicFramePr>
        <p:xfrm>
          <a:off x="6632418" y="2490490"/>
          <a:ext cx="4416582" cy="276461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24124">
                  <a:extLst>
                    <a:ext uri="{9D8B030D-6E8A-4147-A177-3AD203B41FA5}">
                      <a16:colId xmlns:a16="http://schemas.microsoft.com/office/drawing/2014/main" val="2344103523"/>
                    </a:ext>
                  </a:extLst>
                </a:gridCol>
                <a:gridCol w="1193370">
                  <a:extLst>
                    <a:ext uri="{9D8B030D-6E8A-4147-A177-3AD203B41FA5}">
                      <a16:colId xmlns:a16="http://schemas.microsoft.com/office/drawing/2014/main" val="2857459195"/>
                    </a:ext>
                  </a:extLst>
                </a:gridCol>
                <a:gridCol w="1099088">
                  <a:extLst>
                    <a:ext uri="{9D8B030D-6E8A-4147-A177-3AD203B41FA5}">
                      <a16:colId xmlns:a16="http://schemas.microsoft.com/office/drawing/2014/main" val="932042573"/>
                    </a:ext>
                  </a:extLst>
                </a:gridCol>
              </a:tblGrid>
              <a:tr h="92153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PC1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PC2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1802250"/>
                  </a:ext>
                </a:extLst>
              </a:tr>
              <a:tr h="921537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temperature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-0.707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1129968"/>
                  </a:ext>
                </a:extLst>
              </a:tr>
              <a:tr h="921537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 temperature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5771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82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CEC5A1-094D-BA0A-3C69-29E1BA35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Principal component analysis: a review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FFA8971-B0F6-8D78-C22E-9D45FBAB5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PCA axes are orthogonal </a:t>
            </a:r>
          </a:p>
          <a:p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PCA axes are ordered by decreasing variance explained</a:t>
            </a:r>
          </a:p>
          <a:p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rules about cut offs for important axes or loadings</a:t>
            </a:r>
          </a:p>
          <a:p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in linear models</a:t>
            </a:r>
          </a:p>
          <a:p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PC1 may not be the most important axis for your data</a:t>
            </a:r>
          </a:p>
          <a:p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5827</TotalTime>
  <Words>674</Words>
  <Application>Microsoft Macintosh PowerPoint</Application>
  <PresentationFormat>Widescreen</PresentationFormat>
  <Paragraphs>260</Paragraphs>
  <Slides>28</Slides>
  <Notes>28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Poppins</vt:lpstr>
      <vt:lpstr>Office Theme</vt:lpstr>
      <vt:lpstr>Eigen… do we need this?</vt:lpstr>
      <vt:lpstr>PowerPoint Presentation</vt:lpstr>
      <vt:lpstr>Eigen… do we need this?</vt:lpstr>
      <vt:lpstr>Yes</vt:lpstr>
      <vt:lpstr>Eigenvectors and eigenvalues are the foundations of ordination</vt:lpstr>
      <vt:lpstr>Principal component analysis: a review</vt:lpstr>
      <vt:lpstr>Principal component analysis: screeplot</vt:lpstr>
      <vt:lpstr>Principal component analysis: loadings</vt:lpstr>
      <vt:lpstr>Principal component analysis: a review</vt:lpstr>
      <vt:lpstr>PowerPoint Presentation</vt:lpstr>
      <vt:lpstr>Some linear algebra: scaling</vt:lpstr>
      <vt:lpstr>Some linear algebra: linear transformations</vt:lpstr>
      <vt:lpstr>Some linear algebra: linear transformations</vt:lpstr>
      <vt:lpstr>Some linear algebra: linear transformations</vt:lpstr>
      <vt:lpstr>Some linear algebra: linear transformations</vt:lpstr>
      <vt:lpstr>Some linear algebra: linear transformations</vt:lpstr>
      <vt:lpstr>Eigenvector!</vt:lpstr>
      <vt:lpstr>So what does this have to do with PCA?</vt:lpstr>
      <vt:lpstr>Principal component analysis: under the hood</vt:lpstr>
      <vt:lpstr>Principal component analysis: center &amp; scale</vt:lpstr>
      <vt:lpstr>Principal component analysis: var/cov</vt:lpstr>
      <vt:lpstr>Principal component analysis: var/cov</vt:lpstr>
      <vt:lpstr>Does this look familiar?</vt:lpstr>
      <vt:lpstr>Does this look familiar?</vt:lpstr>
      <vt:lpstr>Principal component analysis: eigen!</vt:lpstr>
      <vt:lpstr>Principal component analysis: plot</vt:lpstr>
      <vt:lpstr>Principal component analysis: screeplot</vt:lpstr>
      <vt:lpstr>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Eigen… do we need this?</dc:title>
  <dc:creator>Chris  Halsch</dc:creator>
  <cp:lastModifiedBy>Chris  Halsch</cp:lastModifiedBy>
  <cp:revision>61</cp:revision>
  <dcterms:created xsi:type="dcterms:W3CDTF">2023-10-02T18:47:55Z</dcterms:created>
  <dcterms:modified xsi:type="dcterms:W3CDTF">2023-10-06T19:54:57Z</dcterms:modified>
</cp:coreProperties>
</file>